
<file path=[Content_Types].xml><?xml version="1.0" encoding="utf-8"?>
<Types xmlns="http://schemas.openxmlformats.org/package/2006/content-types">
  <Default Extension="xml" ContentType="application/xml"/>
  <Default Extension="mp4" ContentType="video/mp4"/>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325" r:id="rId3"/>
    <p:sldId id="285" r:id="rId4"/>
    <p:sldId id="281" r:id="rId5"/>
    <p:sldId id="283" r:id="rId6"/>
    <p:sldId id="308" r:id="rId7"/>
    <p:sldId id="317" r:id="rId8"/>
    <p:sldId id="287" r:id="rId9"/>
    <p:sldId id="288" r:id="rId10"/>
    <p:sldId id="282" r:id="rId11"/>
    <p:sldId id="289" r:id="rId12"/>
    <p:sldId id="290" r:id="rId13"/>
    <p:sldId id="291" r:id="rId14"/>
    <p:sldId id="318" r:id="rId15"/>
    <p:sldId id="321" r:id="rId16"/>
    <p:sldId id="319" r:id="rId17"/>
    <p:sldId id="320" r:id="rId18"/>
    <p:sldId id="322" r:id="rId19"/>
    <p:sldId id="323" r:id="rId20"/>
    <p:sldId id="324" r:id="rId21"/>
    <p:sldId id="314" r:id="rId22"/>
    <p:sldId id="310" r:id="rId23"/>
    <p:sldId id="311" r:id="rId24"/>
    <p:sldId id="312" r:id="rId25"/>
    <p:sldId id="292" r:id="rId26"/>
    <p:sldId id="293" r:id="rId27"/>
    <p:sldId id="294" r:id="rId28"/>
    <p:sldId id="295" r:id="rId29"/>
    <p:sldId id="296" r:id="rId30"/>
    <p:sldId id="313" r:id="rId31"/>
    <p:sldId id="301" r:id="rId32"/>
    <p:sldId id="302" r:id="rId33"/>
    <p:sldId id="303" r:id="rId34"/>
    <p:sldId id="304" r:id="rId35"/>
    <p:sldId id="305" r:id="rId36"/>
    <p:sldId id="306" r:id="rId37"/>
    <p:sldId id="315" r:id="rId38"/>
    <p:sldId id="316" r:id="rId39"/>
    <p:sldId id="30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autoAdjust="0"/>
    <p:restoredTop sz="79728" autoAdjust="0"/>
  </p:normalViewPr>
  <p:slideViewPr>
    <p:cSldViewPr snapToGrid="0" snapToObjects="1">
      <p:cViewPr varScale="1">
        <p:scale>
          <a:sx n="84" d="100"/>
          <a:sy n="84" d="100"/>
        </p:scale>
        <p:origin x="18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A72152-419C-3744-9CF1-1C89A489383C}" type="datetimeFigureOut">
              <a:rPr lang="en-US" smtClean="0"/>
              <a:t>9/2/17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29105D-D16B-CA4F-9F1D-D49813D977EA}" type="slidenum">
              <a:rPr lang="en-US" smtClean="0"/>
              <a:t>‹#›</a:t>
            </a:fld>
            <a:endParaRPr lang="en-US"/>
          </a:p>
        </p:txBody>
      </p:sp>
    </p:spTree>
    <p:extLst>
      <p:ext uri="{BB962C8B-B14F-4D97-AF65-F5344CB8AC3E}">
        <p14:creationId xmlns:p14="http://schemas.microsoft.com/office/powerpoint/2010/main" val="3925134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786388-76DA-B346-85C3-E584287F74EB}" type="datetimeFigureOut">
              <a:rPr lang="en-US" smtClean="0"/>
              <a:t>9/2/17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A53650-71FB-8645-9442-E236A4E506E5}" type="slidenum">
              <a:rPr lang="en-US" smtClean="0"/>
              <a:t>‹#›</a:t>
            </a:fld>
            <a:endParaRPr lang="en-US"/>
          </a:p>
        </p:txBody>
      </p:sp>
    </p:spTree>
    <p:extLst>
      <p:ext uri="{BB962C8B-B14F-4D97-AF65-F5344CB8AC3E}">
        <p14:creationId xmlns:p14="http://schemas.microsoft.com/office/powerpoint/2010/main" val="32845591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1</a:t>
            </a:fld>
            <a:endParaRPr lang="en-US"/>
          </a:p>
        </p:txBody>
      </p:sp>
    </p:spTree>
    <p:extLst>
      <p:ext uri="{BB962C8B-B14F-4D97-AF65-F5344CB8AC3E}">
        <p14:creationId xmlns:p14="http://schemas.microsoft.com/office/powerpoint/2010/main" val="4167744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20</a:t>
            </a:fld>
            <a:endParaRPr lang="en-US"/>
          </a:p>
        </p:txBody>
      </p:sp>
    </p:spTree>
    <p:extLst>
      <p:ext uri="{BB962C8B-B14F-4D97-AF65-F5344CB8AC3E}">
        <p14:creationId xmlns:p14="http://schemas.microsoft.com/office/powerpoint/2010/main" val="352184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 </a:t>
            </a:r>
            <a:r>
              <a:rPr lang="en-US" baseline="0" dirty="0" err="1" smtClean="0"/>
              <a:t>gnd</a:t>
            </a:r>
            <a:r>
              <a:rPr lang="en-US" baseline="0" dirty="0" smtClean="0"/>
              <a:t> pins on the </a:t>
            </a:r>
            <a:r>
              <a:rPr lang="en-US" baseline="0" dirty="0" err="1" smtClean="0"/>
              <a:t>Arduino</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21</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 </a:t>
            </a:r>
            <a:r>
              <a:rPr lang="en-US" baseline="0" dirty="0" err="1" smtClean="0"/>
              <a:t>gnd</a:t>
            </a:r>
            <a:r>
              <a:rPr lang="en-US" baseline="0" dirty="0" smtClean="0"/>
              <a:t> pins on the </a:t>
            </a:r>
            <a:r>
              <a:rPr lang="en-US" baseline="0" smtClean="0"/>
              <a:t>Arduino</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22</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 </a:t>
            </a:r>
            <a:r>
              <a:rPr lang="en-US" baseline="0" dirty="0" err="1" smtClean="0"/>
              <a:t>gnd</a:t>
            </a:r>
            <a:r>
              <a:rPr lang="en-US" baseline="0" dirty="0" smtClean="0"/>
              <a:t> pins on the </a:t>
            </a:r>
            <a:r>
              <a:rPr lang="en-US" baseline="0" smtClean="0"/>
              <a:t>Arduino</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23</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 </a:t>
            </a:r>
            <a:r>
              <a:rPr lang="en-US" baseline="0" dirty="0" err="1" smtClean="0"/>
              <a:t>gnd</a:t>
            </a:r>
            <a:r>
              <a:rPr lang="en-US" baseline="0" dirty="0" smtClean="0"/>
              <a:t> pins on the </a:t>
            </a:r>
            <a:r>
              <a:rPr lang="en-US" baseline="0" smtClean="0"/>
              <a:t>Arduino</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24</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a:t>
            </a:r>
            <a:r>
              <a:rPr lang="en-US" baseline="0" dirty="0" smtClean="0"/>
              <a:t> a favorite note that you want to know the frequency for, I’ve got a nifty chart that gives you the frequency!</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27</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28</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29</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30</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 </a:t>
            </a:r>
            <a:r>
              <a:rPr lang="en-US" baseline="0" dirty="0" err="1" smtClean="0"/>
              <a:t>gnd</a:t>
            </a:r>
            <a:r>
              <a:rPr lang="en-US" baseline="0" dirty="0" smtClean="0"/>
              <a:t> pins on the </a:t>
            </a:r>
            <a:r>
              <a:rPr lang="en-US" baseline="0" smtClean="0"/>
              <a:t>Arduino</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31</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www.tiagoespinha.net</a:t>
            </a:r>
            <a:r>
              <a:rPr lang="en-US" dirty="0" smtClean="0"/>
              <a:t>/2014/05/project-how-to-easily-monitor-your-plants-soil-humidity/</a:t>
            </a:r>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2</a:t>
            </a:fld>
            <a:endParaRPr lang="en-US"/>
          </a:p>
        </p:txBody>
      </p:sp>
    </p:spTree>
    <p:extLst>
      <p:ext uri="{BB962C8B-B14F-4D97-AF65-F5344CB8AC3E}">
        <p14:creationId xmlns:p14="http://schemas.microsoft.com/office/powerpoint/2010/main" val="2109185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this</a:t>
            </a:r>
            <a:r>
              <a:rPr lang="en-US" baseline="0" dirty="0" smtClean="0"/>
              <a:t> today</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32</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a:t>
            </a:r>
            <a:r>
              <a:rPr lang="en-US" smtClean="0"/>
              <a:t>this</a:t>
            </a:r>
            <a:r>
              <a:rPr lang="en-US" baseline="0" smtClean="0"/>
              <a:t> today</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33</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a:t>
            </a:r>
            <a:r>
              <a:rPr lang="en-US" smtClean="0"/>
              <a:t>this</a:t>
            </a:r>
            <a:r>
              <a:rPr lang="en-US" baseline="0" smtClean="0"/>
              <a:t> today</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34</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a:t>
            </a:r>
            <a:r>
              <a:rPr lang="en-US" smtClean="0"/>
              <a:t>this</a:t>
            </a:r>
            <a:r>
              <a:rPr lang="en-US" baseline="0" smtClean="0"/>
              <a:t> today</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35</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this</a:t>
            </a:r>
            <a:r>
              <a:rPr lang="en-US" baseline="0" dirty="0" smtClean="0"/>
              <a:t> today</a:t>
            </a:r>
          </a:p>
          <a:p>
            <a:endParaRPr lang="en-US" baseline="0" dirty="0" smtClean="0"/>
          </a:p>
          <a:p>
            <a:r>
              <a:rPr lang="en-US" baseline="0" dirty="0" smtClean="0"/>
              <a:t>Try changing PING distance to 100 for better readings</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36</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this</a:t>
            </a:r>
            <a:r>
              <a:rPr lang="en-US" baseline="0" dirty="0" smtClean="0"/>
              <a:t> today</a:t>
            </a:r>
          </a:p>
          <a:p>
            <a:endParaRPr lang="en-US" baseline="0" dirty="0" smtClean="0"/>
          </a:p>
          <a:p>
            <a:r>
              <a:rPr lang="en-US" baseline="0" dirty="0" smtClean="0"/>
              <a:t>Try changing PING distance to 100 for better readings</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37</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this</a:t>
            </a:r>
            <a:r>
              <a:rPr lang="en-US" baseline="0" dirty="0" smtClean="0"/>
              <a:t> today</a:t>
            </a:r>
          </a:p>
          <a:p>
            <a:endParaRPr lang="en-US" baseline="0" dirty="0" smtClean="0"/>
          </a:p>
          <a:p>
            <a:r>
              <a:rPr lang="en-US" baseline="0" dirty="0" smtClean="0"/>
              <a:t>Try changing PING distance to 100 for better readings</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38</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everybody</a:t>
            </a:r>
            <a:r>
              <a:rPr lang="en-US" baseline="0" dirty="0" smtClean="0"/>
              <a:t> got everything?</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8</a:t>
            </a:fld>
            <a:endParaRPr lang="en-US"/>
          </a:p>
        </p:txBody>
      </p:sp>
    </p:spTree>
    <p:extLst>
      <p:ext uri="{BB962C8B-B14F-4D97-AF65-F5344CB8AC3E}">
        <p14:creationId xmlns:p14="http://schemas.microsoft.com/office/powerpoint/2010/main" val="3458537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everybody</a:t>
            </a:r>
            <a:r>
              <a:rPr lang="en-US" baseline="0" dirty="0" smtClean="0"/>
              <a:t> got everything?</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9</a:t>
            </a:fld>
            <a:endParaRPr lang="en-US"/>
          </a:p>
        </p:txBody>
      </p:sp>
    </p:spTree>
    <p:extLst>
      <p:ext uri="{BB962C8B-B14F-4D97-AF65-F5344CB8AC3E}">
        <p14:creationId xmlns:p14="http://schemas.microsoft.com/office/powerpoint/2010/main" val="34585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through the code</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11</a:t>
            </a:fld>
            <a:endParaRPr lang="en-US"/>
          </a:p>
        </p:txBody>
      </p:sp>
    </p:spTree>
    <p:extLst>
      <p:ext uri="{BB962C8B-B14F-4D97-AF65-F5344CB8AC3E}">
        <p14:creationId xmlns:p14="http://schemas.microsoft.com/office/powerpoint/2010/main" val="256009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16</a:t>
            </a:fld>
            <a:endParaRPr lang="en-US"/>
          </a:p>
        </p:txBody>
      </p:sp>
    </p:spTree>
    <p:extLst>
      <p:ext uri="{BB962C8B-B14F-4D97-AF65-F5344CB8AC3E}">
        <p14:creationId xmlns:p14="http://schemas.microsoft.com/office/powerpoint/2010/main" val="26339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it came to 280R, from the standard resistor values available we could choose either a 270R or a 300R resistor. It’s always a better idea to go for the higher value, the LED is going to come on with either value but with the higher valued resistor the current will be less.</a:t>
            </a:r>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17</a:t>
            </a:fld>
            <a:endParaRPr lang="en-US"/>
          </a:p>
        </p:txBody>
      </p:sp>
    </p:spTree>
    <p:extLst>
      <p:ext uri="{BB962C8B-B14F-4D97-AF65-F5344CB8AC3E}">
        <p14:creationId xmlns:p14="http://schemas.microsoft.com/office/powerpoint/2010/main" val="3521840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18</a:t>
            </a:fld>
            <a:endParaRPr lang="en-US"/>
          </a:p>
        </p:txBody>
      </p:sp>
    </p:spTree>
    <p:extLst>
      <p:ext uri="{BB962C8B-B14F-4D97-AF65-F5344CB8AC3E}">
        <p14:creationId xmlns:p14="http://schemas.microsoft.com/office/powerpoint/2010/main" val="3521840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19</a:t>
            </a:fld>
            <a:endParaRPr lang="en-US"/>
          </a:p>
        </p:txBody>
      </p:sp>
    </p:spTree>
    <p:extLst>
      <p:ext uri="{BB962C8B-B14F-4D97-AF65-F5344CB8AC3E}">
        <p14:creationId xmlns:p14="http://schemas.microsoft.com/office/powerpoint/2010/main" val="3521840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A96020C-7B58-8C47-A470-FF07A75AEC6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96770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A96020C-7B58-8C47-A470-FF07A75AEC6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16481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A96020C-7B58-8C47-A470-FF07A75AEC6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1410726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A96020C-7B58-8C47-A470-FF07A75AEC6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83231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A96020C-7B58-8C47-A470-FF07A75AEC6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298631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A96020C-7B58-8C47-A470-FF07A75AEC6C}" type="datetimeFigureOut">
              <a:rPr lang="en-US" smtClean="0"/>
              <a:t>9/2/17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054347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A96020C-7B58-8C47-A470-FF07A75AEC6C}" type="datetimeFigureOut">
              <a:rPr lang="en-US" smtClean="0"/>
              <a:t>9/2/17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739359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A96020C-7B58-8C47-A470-FF07A75AEC6C}" type="datetimeFigureOut">
              <a:rPr lang="en-US" smtClean="0"/>
              <a:t>9/2/17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44098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6020C-7B58-8C47-A470-FF07A75AEC6C}" type="datetimeFigureOut">
              <a:rPr lang="en-US" smtClean="0"/>
              <a:t>9/2/17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897658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A96020C-7B58-8C47-A470-FF07A75AEC6C}" type="datetimeFigureOut">
              <a:rPr lang="en-US" smtClean="0"/>
              <a:t>9/2/17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252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A96020C-7B58-8C47-A470-FF07A75AEC6C}" type="datetimeFigureOut">
              <a:rPr lang="en-US" smtClean="0"/>
              <a:t>9/2/17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032375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6020C-7B58-8C47-A470-FF07A75AEC6C}" type="datetimeFigureOut">
              <a:rPr lang="en-US" smtClean="0"/>
              <a:t>9/2/17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5115F3-BCB7-BB49-9B32-0C102DB831B3}" type="slidenum">
              <a:rPr lang="en-US" smtClean="0"/>
              <a:t>‹#›</a:t>
            </a:fld>
            <a:endParaRPr lang="en-US"/>
          </a:p>
        </p:txBody>
      </p:sp>
    </p:spTree>
    <p:extLst>
      <p:ext uri="{BB962C8B-B14F-4D97-AF65-F5344CB8AC3E}">
        <p14:creationId xmlns:p14="http://schemas.microsoft.com/office/powerpoint/2010/main" val="2423798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processing.org/tutorials/gettingstart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processing.org/tutorials/gettingstarted/" TargetMode="External"/><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13.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uk.farnell.com/kingbright/l-173id/led-tombstone-2-5-x-5-mm-red/dp/2001625" TargetMode="External"/><Relationship Id="rId4" Type="http://schemas.openxmlformats.org/officeDocument/2006/relationships/hyperlink" Target="http://uk.farnell.com/kingbright/l-173gd/led-tombstone-2-5-x-5-mm-grn/dp/2001624" TargetMode="External"/><Relationship Id="rId5" Type="http://schemas.openxmlformats.org/officeDocument/2006/relationships/hyperlink" Target="http://uk.farnell.com/kingbright/l-934nd/led-3mm-orange-30mcd-610nm/dp/1142516"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bitbucket.org/teckel12/arduino-new-tone/wiki/Hom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hyperlink" Target="https://bitbucket.org/teckel12/arduino-new-ping/wiki/Home" TargetMode="External"/><Relationship Id="rId4" Type="http://schemas.openxmlformats.org/officeDocument/2006/relationships/image" Target="../media/image6.png"/><Relationship Id="rId5" Type="http://schemas.openxmlformats.org/officeDocument/2006/relationships/hyperlink" Target="http://processing.org/tutorials/gettingstarted/"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hyperlink" Target="http://uk.farnell.com/arduino/a000073/atmega328-arduino-uno-smd-dev-kit/dp/2285200" TargetMode="External"/><Relationship Id="rId4" Type="http://schemas.openxmlformats.org/officeDocument/2006/relationships/hyperlink" Target="http://uk.farnell.com/pro-signal/52-130/speaker-mini-8ohm-0-25w-2-25/dp/4262323" TargetMode="External"/><Relationship Id="rId5" Type="http://schemas.openxmlformats.org/officeDocument/2006/relationships/hyperlink" Target="http://www.ebay.co.uk/itm/HC-SR04-Ultrasonic-Sensor-Module-Detector-Ranging-Module-SR04-/131139013775?pt=UK_BOI_Electrical_Components_Supplies_ET&amp;hash=item1e887e8c8f" TargetMode="External"/><Relationship Id="rId6" Type="http://schemas.openxmlformats.org/officeDocument/2006/relationships/hyperlink" Target="http://uk.farnell.com/multicomp/mcknp03wj0101aa9/resistor-wirewound-100r-5-3w/dp/1903813" TargetMode="External"/><Relationship Id="rId1" Type="http://schemas.openxmlformats.org/officeDocument/2006/relationships/slideLayout" Target="../slideLayouts/slideLayout1.xml"/><Relationship Id="rId2" Type="http://schemas.openxmlformats.org/officeDocument/2006/relationships/hyperlink" Target="http://uk.farnell.com/twin-industries/tw-e40-1020/breadboard-solderless-830-tie-points/dp/221334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processing.org/tutorials/gettingstarted/" TargetMode="External"/><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hyperlink" Target="http://processing.org/tutorials/gettingstarte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arduino.cc/en/Tutorial/HomePage#.UyuIo61_vU4" TargetMode="External"/><Relationship Id="rId4" Type="http://schemas.openxmlformats.org/officeDocument/2006/relationships/hyperlink" Target="http://forum.arduino.cc/" TargetMode="External"/><Relationship Id="rId1" Type="http://schemas.openxmlformats.org/officeDocument/2006/relationships/slideLayout" Target="../slideLayouts/slideLayout1.xml"/><Relationship Id="rId2" Type="http://schemas.openxmlformats.org/officeDocument/2006/relationships/hyperlink" Target="http://arduino.cc/en/Reference/HomePage#.UyuII61_vU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processing.org/tutorials/gettingstarted/" TargetMode="External"/><Relationship Id="rId1" Type="http://schemas.openxmlformats.org/officeDocument/2006/relationships/slideLayout" Target="../slideLayouts/slideLayout1.xml"/><Relationship Id="rId2" Type="http://schemas.openxmlformats.org/officeDocument/2006/relationships/hyperlink" Target="http://www.youtube.com/watch?v=YTZK9FNgK74" TargetMode="External"/></Relationships>
</file>

<file path=ppt/slides/_rels/slide8.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processing.org/tutorials/gettingstarted/"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3250" y="1904999"/>
            <a:ext cx="7634508" cy="2616101"/>
          </a:xfrm>
          <a:prstGeom prst="rect">
            <a:avLst/>
          </a:prstGeom>
        </p:spPr>
        <p:txBody>
          <a:bodyPr wrap="square">
            <a:spAutoFit/>
          </a:bodyPr>
          <a:lstStyle/>
          <a:p>
            <a:r>
              <a:rPr lang="en-US" sz="3600" b="1" spc="300" dirty="0" smtClean="0">
                <a:latin typeface="Helvetica Neue Light"/>
                <a:cs typeface="Helvetica Neue Light"/>
              </a:rPr>
              <a:t>Introduction to </a:t>
            </a:r>
            <a:r>
              <a:rPr lang="en-US" sz="3600" b="1" spc="300" dirty="0" err="1" smtClean="0">
                <a:latin typeface="Helvetica Neue Light"/>
                <a:cs typeface="Helvetica Neue Light"/>
              </a:rPr>
              <a:t>Arduino</a:t>
            </a:r>
            <a:endParaRPr lang="en-US" sz="3600" b="1" spc="300" dirty="0" smtClean="0">
              <a:latin typeface="Helvetica Neue Light"/>
              <a:cs typeface="Helvetica Neue Light"/>
            </a:endParaRPr>
          </a:p>
          <a:p>
            <a:endParaRPr lang="en-US" sz="3600" dirty="0">
              <a:latin typeface="Helvetica Neue"/>
              <a:cs typeface="Helvetica Neue"/>
            </a:endParaRPr>
          </a:p>
          <a:p>
            <a:r>
              <a:rPr lang="en-US" sz="2400" i="1" spc="300" dirty="0" smtClean="0">
                <a:latin typeface="Helvetica Neue"/>
                <a:cs typeface="Helvetica Neue"/>
              </a:rPr>
              <a:t>Communicative plants and small scale urban farming</a:t>
            </a:r>
          </a:p>
          <a:p>
            <a:endParaRPr lang="en-US" sz="2400" spc="300" dirty="0" smtClean="0">
              <a:latin typeface="Helvetica Neue"/>
              <a:cs typeface="Helvetica Neue"/>
            </a:endParaRPr>
          </a:p>
          <a:p>
            <a:r>
              <a:rPr lang="en-US" sz="2000" b="1" spc="600" dirty="0" smtClean="0">
                <a:latin typeface="Helvetica Neue UltraLight"/>
                <a:cs typeface="Helvetica Neue UltraLight"/>
              </a:rPr>
              <a:t>Joanne Armitage</a:t>
            </a:r>
          </a:p>
        </p:txBody>
      </p:sp>
      <p:cxnSp>
        <p:nvCxnSpPr>
          <p:cNvPr id="9" name="Straight Connector 8"/>
          <p:cNvCxnSpPr/>
          <p:nvPr/>
        </p:nvCxnSpPr>
        <p:spPr>
          <a:xfrm>
            <a:off x="0" y="5048250"/>
            <a:ext cx="9144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8119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647735"/>
            <a:ext cx="8858250" cy="2308324"/>
          </a:xfrm>
          <a:prstGeom prst="rect">
            <a:avLst/>
          </a:prstGeom>
        </p:spPr>
        <p:txBody>
          <a:bodyPr wrap="square" anchor="ctr">
            <a:spAutoFit/>
          </a:bodyPr>
          <a:lstStyle/>
          <a:p>
            <a:r>
              <a:rPr lang="en-US" dirty="0" smtClean="0">
                <a:latin typeface="Helvetica Neue"/>
                <a:cs typeface="Helvetica Neue"/>
              </a:rPr>
              <a:t>So the first thing we are going to do is make the </a:t>
            </a:r>
            <a:r>
              <a:rPr lang="en-US" dirty="0" err="1" smtClean="0">
                <a:latin typeface="Helvetica Neue"/>
                <a:cs typeface="Helvetica Neue"/>
              </a:rPr>
              <a:t>Arduino</a:t>
            </a:r>
            <a:r>
              <a:rPr lang="en-US" dirty="0" smtClean="0">
                <a:latin typeface="Helvetica Neue"/>
                <a:cs typeface="Helvetica Neue"/>
              </a:rPr>
              <a:t> blink, more specifically an LED on the </a:t>
            </a:r>
            <a:r>
              <a:rPr lang="en-US" dirty="0" err="1" smtClean="0">
                <a:latin typeface="Helvetica Neue"/>
                <a:cs typeface="Helvetica Neue"/>
              </a:rPr>
              <a:t>Arduino</a:t>
            </a:r>
            <a:r>
              <a:rPr lang="en-US" dirty="0" smtClean="0">
                <a:latin typeface="Helvetica Neue"/>
                <a:cs typeface="Helvetica Neue"/>
              </a:rPr>
              <a:t> blink. </a:t>
            </a:r>
          </a:p>
          <a:p>
            <a:endParaRPr lang="en-US" dirty="0">
              <a:latin typeface="Helvetica Neue"/>
              <a:cs typeface="Helvetica Neue"/>
            </a:endParaRPr>
          </a:p>
          <a:p>
            <a:r>
              <a:rPr lang="en-US" dirty="0" smtClean="0">
                <a:latin typeface="Helvetica Neue"/>
                <a:cs typeface="Helvetica Neue"/>
              </a:rPr>
              <a:t>We’re going to take a bit of time going over this code as it’s full of useful examples to get you familiar with programming in the </a:t>
            </a:r>
            <a:r>
              <a:rPr lang="en-US" dirty="0" err="1" smtClean="0">
                <a:latin typeface="Helvetica Neue"/>
                <a:cs typeface="Helvetica Neue"/>
              </a:rPr>
              <a:t>Arduino</a:t>
            </a:r>
            <a:r>
              <a:rPr lang="en-US" dirty="0" smtClean="0">
                <a:latin typeface="Helvetica Neue"/>
                <a:cs typeface="Helvetica Neue"/>
              </a:rPr>
              <a:t> IDE.</a:t>
            </a:r>
          </a:p>
          <a:p>
            <a:endParaRPr lang="en-US" dirty="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BLINK ;)</a:t>
            </a:r>
          </a:p>
        </p:txBody>
      </p:sp>
      <p:pic>
        <p:nvPicPr>
          <p:cNvPr id="6" name="Picture 5"/>
          <p:cNvPicPr>
            <a:picLocks noChangeAspect="1"/>
          </p:cNvPicPr>
          <p:nvPr/>
        </p:nvPicPr>
        <p:blipFill>
          <a:blip r:embed="rId2"/>
          <a:stretch>
            <a:fillRect/>
          </a:stretch>
        </p:blipFill>
        <p:spPr>
          <a:xfrm>
            <a:off x="2322493" y="3422386"/>
            <a:ext cx="4232137" cy="2924022"/>
          </a:xfrm>
          <a:prstGeom prst="rect">
            <a:avLst/>
          </a:prstGeom>
        </p:spPr>
      </p:pic>
      <p:sp>
        <p:nvSpPr>
          <p:cNvPr id="8" name="TextBox 7"/>
          <p:cNvSpPr txBox="1"/>
          <p:nvPr/>
        </p:nvSpPr>
        <p:spPr>
          <a:xfrm>
            <a:off x="317508" y="6346408"/>
            <a:ext cx="8220123" cy="246221"/>
          </a:xfrm>
          <a:prstGeom prst="rect">
            <a:avLst/>
          </a:prstGeom>
          <a:noFill/>
        </p:spPr>
        <p:txBody>
          <a:bodyPr wrap="square" rtlCol="0">
            <a:spAutoFit/>
          </a:bodyPr>
          <a:lstStyle/>
          <a:p>
            <a:pPr algn="ctr"/>
            <a:r>
              <a:rPr lang="en-US" sz="1000" dirty="0" smtClean="0">
                <a:latin typeface="Helvetica Neue"/>
                <a:cs typeface="Helvetica Neue"/>
              </a:rPr>
              <a:t>(</a:t>
            </a:r>
            <a:r>
              <a:rPr lang="en-US" sz="1000" dirty="0">
                <a:latin typeface="Helvetica Neue"/>
                <a:cs typeface="Helvetica Neue"/>
              </a:rPr>
              <a:t>Source: </a:t>
            </a:r>
            <a:r>
              <a:rPr lang="nb-NO" sz="1000" dirty="0">
                <a:latin typeface="Helvetica Neue"/>
                <a:cs typeface="Helvetica Neue"/>
                <a:hlinkClick r:id="rId3"/>
              </a:rPr>
              <a:t>http://www.tumyeto.com/images/uploaded/---blink-eye_opt.jpg</a:t>
            </a:r>
            <a:r>
              <a:rPr lang="en-US" sz="1000" dirty="0" smtClean="0">
                <a:latin typeface="Helvetica Neue"/>
                <a:cs typeface="Helvetica Neue"/>
                <a:hlinkClick r:id="rId3"/>
              </a:rPr>
              <a:t>)</a:t>
            </a:r>
            <a:endParaRPr lang="en-US" sz="1000" dirty="0">
              <a:latin typeface="Helvetica Neue"/>
              <a:cs typeface="Helvetica Neue"/>
              <a:hlinkClick r:id="rId3"/>
            </a:endParaRPr>
          </a:p>
        </p:txBody>
      </p:sp>
    </p:spTree>
    <p:extLst>
      <p:ext uri="{BB962C8B-B14F-4D97-AF65-F5344CB8AC3E}">
        <p14:creationId xmlns:p14="http://schemas.microsoft.com/office/powerpoint/2010/main" val="2062816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814788"/>
            <a:ext cx="8858250" cy="4832092"/>
          </a:xfrm>
          <a:prstGeom prst="rect">
            <a:avLst/>
          </a:prstGeom>
        </p:spPr>
        <p:txBody>
          <a:bodyPr wrap="square" anchor="ctr">
            <a:spAutoFit/>
          </a:bodyPr>
          <a:lstStyle/>
          <a:p>
            <a:r>
              <a:rPr lang="en-US" sz="1400" dirty="0" err="1">
                <a:solidFill>
                  <a:srgbClr val="008000"/>
                </a:solidFill>
                <a:latin typeface="Monaco"/>
                <a:cs typeface="Monaco"/>
              </a:rPr>
              <a:t>const</a:t>
            </a:r>
            <a:r>
              <a:rPr lang="en-US" sz="1400" dirty="0">
                <a:solidFill>
                  <a:srgbClr val="008000"/>
                </a:solidFill>
                <a:latin typeface="Monaco"/>
                <a:cs typeface="Monaco"/>
              </a:rPr>
              <a:t> </a:t>
            </a:r>
            <a:r>
              <a:rPr lang="en-US" sz="1400" dirty="0" err="1">
                <a:solidFill>
                  <a:srgbClr val="008000"/>
                </a:solidFill>
                <a:latin typeface="Monaco"/>
                <a:cs typeface="Monaco"/>
              </a:rPr>
              <a:t>int</a:t>
            </a:r>
            <a:r>
              <a:rPr lang="en-US" sz="1400" dirty="0">
                <a:solidFill>
                  <a:srgbClr val="008000"/>
                </a:solidFill>
                <a:latin typeface="Monaco"/>
                <a:cs typeface="Monaco"/>
              </a:rPr>
              <a:t> </a:t>
            </a:r>
            <a:r>
              <a:rPr lang="en-US" sz="1400" dirty="0" err="1">
                <a:latin typeface="Monaco"/>
                <a:cs typeface="Monaco"/>
              </a:rPr>
              <a:t>ledPin</a:t>
            </a:r>
            <a:r>
              <a:rPr lang="en-US" sz="1400" dirty="0">
                <a:latin typeface="Monaco"/>
                <a:cs typeface="Monaco"/>
              </a:rPr>
              <a:t> = </a:t>
            </a:r>
            <a:r>
              <a:rPr lang="en-US" sz="1400" dirty="0">
                <a:solidFill>
                  <a:srgbClr val="0000FF"/>
                </a:solidFill>
                <a:latin typeface="Monaco"/>
                <a:cs typeface="Monaco"/>
              </a:rPr>
              <a:t>13</a:t>
            </a:r>
            <a:r>
              <a:rPr lang="en-US" sz="1400" dirty="0">
                <a:latin typeface="Monaco"/>
                <a:cs typeface="Monaco"/>
              </a:rPr>
              <a:t>; </a:t>
            </a:r>
            <a:r>
              <a:rPr lang="en-US" sz="1400" dirty="0">
                <a:solidFill>
                  <a:srgbClr val="7F7F7F"/>
                </a:solidFill>
                <a:latin typeface="Monaco"/>
                <a:cs typeface="Monaco"/>
              </a:rPr>
              <a:t>// LED is on pin 13. </a:t>
            </a:r>
            <a:r>
              <a:rPr lang="en-US" sz="1400" dirty="0" smtClean="0">
                <a:solidFill>
                  <a:srgbClr val="7F7F7F"/>
                </a:solidFill>
                <a:latin typeface="Monaco"/>
                <a:cs typeface="Monaco"/>
              </a:rPr>
              <a:t>Won’t </a:t>
            </a:r>
            <a:r>
              <a:rPr lang="en-US" sz="1400" dirty="0">
                <a:solidFill>
                  <a:srgbClr val="7F7F7F"/>
                </a:solidFill>
                <a:latin typeface="Monaco"/>
                <a:cs typeface="Monaco"/>
              </a:rPr>
              <a:t>change so set as constant </a:t>
            </a:r>
            <a:endParaRPr lang="en-US" sz="1400" dirty="0" smtClean="0">
              <a:solidFill>
                <a:srgbClr val="7F7F7F"/>
              </a:solidFill>
              <a:latin typeface="Monaco"/>
              <a:cs typeface="Monaco"/>
            </a:endParaRPr>
          </a:p>
          <a:p>
            <a:endParaRPr lang="en-US" sz="1400" dirty="0">
              <a:solidFill>
                <a:schemeClr val="bg1">
                  <a:lumMod val="50000"/>
                </a:schemeClr>
              </a:solidFill>
              <a:latin typeface="Monaco"/>
              <a:cs typeface="Monaco"/>
            </a:endParaRPr>
          </a:p>
          <a:p>
            <a:r>
              <a:rPr lang="en-US" sz="1400" dirty="0">
                <a:solidFill>
                  <a:schemeClr val="bg1">
                    <a:lumMod val="50000"/>
                  </a:schemeClr>
                </a:solidFill>
                <a:latin typeface="Monaco"/>
                <a:cs typeface="Monaco"/>
              </a:rPr>
              <a:t>// put your setup code here, to run once</a:t>
            </a:r>
            <a:r>
              <a:rPr lang="en-US" sz="1400" dirty="0" smtClean="0">
                <a:solidFill>
                  <a:schemeClr val="bg1">
                    <a:lumMod val="50000"/>
                  </a:schemeClr>
                </a:solidFill>
                <a:latin typeface="Monaco"/>
                <a:cs typeface="Monaco"/>
              </a:rPr>
              <a:t>:</a:t>
            </a:r>
          </a:p>
          <a:p>
            <a:endParaRPr lang="en-US" sz="1400" dirty="0">
              <a:latin typeface="Monaco"/>
              <a:cs typeface="Monaco"/>
            </a:endParaRPr>
          </a:p>
          <a:p>
            <a:r>
              <a:rPr lang="en-US" sz="1400" dirty="0" smtClean="0">
                <a:solidFill>
                  <a:srgbClr val="008000"/>
                </a:solidFill>
                <a:latin typeface="Monaco"/>
                <a:cs typeface="Monaco"/>
              </a:rPr>
              <a:t>void</a:t>
            </a:r>
            <a:r>
              <a:rPr lang="en-US" sz="1400" dirty="0" smtClean="0">
                <a:latin typeface="Monaco"/>
                <a:cs typeface="Monaco"/>
              </a:rPr>
              <a:t> </a:t>
            </a:r>
            <a:r>
              <a:rPr lang="en-US" sz="1400" dirty="0">
                <a:latin typeface="Monaco"/>
                <a:cs typeface="Monaco"/>
              </a:rPr>
              <a:t>setup() { </a:t>
            </a:r>
            <a:endParaRPr lang="en-US" sz="1400" dirty="0" smtClean="0">
              <a:latin typeface="Monaco"/>
              <a:cs typeface="Monaco"/>
            </a:endParaRPr>
          </a:p>
          <a:p>
            <a:endParaRPr lang="en-US" sz="1400" dirty="0">
              <a:latin typeface="Monaco"/>
              <a:cs typeface="Monaco"/>
            </a:endParaRPr>
          </a:p>
          <a:p>
            <a:r>
              <a:rPr lang="en-US" sz="1400" dirty="0" err="1" smtClean="0">
                <a:latin typeface="Monaco"/>
                <a:cs typeface="Monaco"/>
              </a:rPr>
              <a:t>pinMode</a:t>
            </a:r>
            <a:r>
              <a:rPr lang="en-US" sz="1400" dirty="0">
                <a:latin typeface="Monaco"/>
                <a:cs typeface="Monaco"/>
              </a:rPr>
              <a:t>(</a:t>
            </a:r>
            <a:r>
              <a:rPr lang="en-US" sz="1400" dirty="0" err="1">
                <a:latin typeface="Monaco"/>
                <a:cs typeface="Monaco"/>
              </a:rPr>
              <a:t>ledPin</a:t>
            </a:r>
            <a:r>
              <a:rPr lang="en-US" sz="1400" dirty="0">
                <a:latin typeface="Monaco"/>
                <a:cs typeface="Monaco"/>
              </a:rPr>
              <a:t>, OUTPUT); </a:t>
            </a:r>
            <a:r>
              <a:rPr lang="en-US" sz="1400" dirty="0">
                <a:solidFill>
                  <a:srgbClr val="7F7F7F"/>
                </a:solidFill>
                <a:latin typeface="Monaco"/>
                <a:cs typeface="Monaco"/>
              </a:rPr>
              <a:t>// set pin direction </a:t>
            </a:r>
            <a:endParaRPr lang="en-US" sz="1400" dirty="0" smtClean="0">
              <a:solidFill>
                <a:srgbClr val="7F7F7F"/>
              </a:solidFill>
              <a:latin typeface="Monaco"/>
              <a:cs typeface="Monaco"/>
            </a:endParaRPr>
          </a:p>
          <a:p>
            <a:endParaRPr lang="en-US" sz="1400" dirty="0">
              <a:latin typeface="Monaco"/>
              <a:cs typeface="Monaco"/>
            </a:endParaRPr>
          </a:p>
          <a:p>
            <a:r>
              <a:rPr lang="en-US" sz="1400" dirty="0" smtClean="0">
                <a:latin typeface="Monaco"/>
                <a:cs typeface="Monaco"/>
              </a:rPr>
              <a:t>} </a:t>
            </a:r>
          </a:p>
          <a:p>
            <a:endParaRPr lang="en-US" sz="1400" dirty="0">
              <a:latin typeface="Monaco"/>
              <a:cs typeface="Monaco"/>
            </a:endParaRPr>
          </a:p>
          <a:p>
            <a:r>
              <a:rPr lang="en-US" sz="1400" dirty="0">
                <a:solidFill>
                  <a:schemeClr val="bg1">
                    <a:lumMod val="50000"/>
                  </a:schemeClr>
                </a:solidFill>
                <a:latin typeface="Monaco"/>
                <a:cs typeface="Monaco"/>
              </a:rPr>
              <a:t>// put your main code here, to run repeatedly: </a:t>
            </a:r>
            <a:endParaRPr lang="en-US" sz="1400" dirty="0" smtClean="0">
              <a:solidFill>
                <a:schemeClr val="bg1">
                  <a:lumMod val="50000"/>
                </a:schemeClr>
              </a:solidFill>
              <a:latin typeface="Monaco"/>
              <a:cs typeface="Monaco"/>
            </a:endParaRPr>
          </a:p>
          <a:p>
            <a:endParaRPr lang="en-US" sz="1400" dirty="0" smtClean="0">
              <a:latin typeface="Monaco"/>
              <a:cs typeface="Monaco"/>
            </a:endParaRPr>
          </a:p>
          <a:p>
            <a:r>
              <a:rPr lang="en-US" sz="1400" dirty="0">
                <a:solidFill>
                  <a:srgbClr val="008000"/>
                </a:solidFill>
                <a:latin typeface="Monaco"/>
                <a:cs typeface="Monaco"/>
              </a:rPr>
              <a:t>void</a:t>
            </a:r>
            <a:r>
              <a:rPr lang="en-US" sz="1400" dirty="0">
                <a:latin typeface="Monaco"/>
                <a:cs typeface="Monaco"/>
              </a:rPr>
              <a:t> loop() { </a:t>
            </a:r>
          </a:p>
          <a:p>
            <a:endParaRPr lang="en-US" sz="1400" dirty="0" smtClean="0">
              <a:latin typeface="Monaco"/>
              <a:cs typeface="Monaco"/>
            </a:endParaRPr>
          </a:p>
          <a:p>
            <a:r>
              <a:rPr lang="en-US" sz="1400" dirty="0" err="1" smtClean="0">
                <a:latin typeface="Monaco"/>
                <a:cs typeface="Monaco"/>
              </a:rPr>
              <a:t>digitalWrite</a:t>
            </a:r>
            <a:r>
              <a:rPr lang="en-US" sz="1400" dirty="0">
                <a:latin typeface="Monaco"/>
                <a:cs typeface="Monaco"/>
              </a:rPr>
              <a:t>(</a:t>
            </a:r>
            <a:r>
              <a:rPr lang="en-US" sz="1400" dirty="0" err="1">
                <a:latin typeface="Monaco"/>
                <a:cs typeface="Monaco"/>
              </a:rPr>
              <a:t>ledPin</a:t>
            </a:r>
            <a:r>
              <a:rPr lang="en-US" sz="1400" dirty="0">
                <a:latin typeface="Monaco"/>
                <a:cs typeface="Monaco"/>
              </a:rPr>
              <a:t>, HIGH); </a:t>
            </a:r>
            <a:r>
              <a:rPr lang="en-US" sz="1400" dirty="0" smtClean="0">
                <a:latin typeface="Monaco"/>
                <a:cs typeface="Monaco"/>
              </a:rPr>
              <a:t>	</a:t>
            </a:r>
            <a:r>
              <a:rPr lang="en-US" sz="1400" dirty="0" smtClean="0">
                <a:solidFill>
                  <a:srgbClr val="7F7F7F"/>
                </a:solidFill>
                <a:latin typeface="Monaco"/>
                <a:cs typeface="Monaco"/>
              </a:rPr>
              <a:t>/</a:t>
            </a:r>
            <a:r>
              <a:rPr lang="en-US" sz="1400" dirty="0">
                <a:solidFill>
                  <a:srgbClr val="7F7F7F"/>
                </a:solidFill>
                <a:latin typeface="Monaco"/>
                <a:cs typeface="Monaco"/>
              </a:rPr>
              <a:t>/ turn LED on </a:t>
            </a:r>
          </a:p>
          <a:p>
            <a:r>
              <a:rPr lang="en-US" sz="1400" dirty="0" smtClean="0">
                <a:latin typeface="Monaco"/>
                <a:cs typeface="Monaco"/>
              </a:rPr>
              <a:t>delay</a:t>
            </a:r>
            <a:r>
              <a:rPr lang="en-US" sz="1400" dirty="0">
                <a:latin typeface="Monaco"/>
                <a:cs typeface="Monaco"/>
              </a:rPr>
              <a:t>(</a:t>
            </a:r>
            <a:r>
              <a:rPr lang="en-US" sz="1400" dirty="0">
                <a:solidFill>
                  <a:srgbClr val="0000FF"/>
                </a:solidFill>
                <a:latin typeface="Monaco"/>
                <a:cs typeface="Monaco"/>
              </a:rPr>
              <a:t>1000</a:t>
            </a:r>
            <a:r>
              <a:rPr lang="en-US" sz="1400" dirty="0">
                <a:latin typeface="Monaco"/>
                <a:cs typeface="Monaco"/>
              </a:rPr>
              <a:t>); </a:t>
            </a:r>
            <a:r>
              <a:rPr lang="en-US" sz="1400" dirty="0" smtClean="0">
                <a:latin typeface="Monaco"/>
                <a:cs typeface="Monaco"/>
              </a:rPr>
              <a:t>				</a:t>
            </a:r>
            <a:r>
              <a:rPr lang="en-US" sz="1400" dirty="0">
                <a:solidFill>
                  <a:srgbClr val="7F7F7F"/>
                </a:solidFill>
                <a:latin typeface="Monaco"/>
                <a:cs typeface="Monaco"/>
              </a:rPr>
              <a:t>// </a:t>
            </a:r>
            <a:r>
              <a:rPr lang="en-US" sz="1400" dirty="0" smtClean="0">
                <a:solidFill>
                  <a:srgbClr val="7F7F7F"/>
                </a:solidFill>
                <a:latin typeface="Monaco"/>
                <a:cs typeface="Monaco"/>
              </a:rPr>
              <a:t>delay 1000ms </a:t>
            </a:r>
          </a:p>
          <a:p>
            <a:r>
              <a:rPr lang="en-US" sz="1400" dirty="0" err="1" smtClean="0">
                <a:latin typeface="Monaco"/>
                <a:cs typeface="Monaco"/>
              </a:rPr>
              <a:t>digitalWrite</a:t>
            </a:r>
            <a:r>
              <a:rPr lang="en-US" sz="1400" dirty="0" smtClean="0">
                <a:latin typeface="Monaco"/>
                <a:cs typeface="Monaco"/>
              </a:rPr>
              <a:t>(</a:t>
            </a:r>
            <a:r>
              <a:rPr lang="en-US" sz="1400" dirty="0" err="1" smtClean="0">
                <a:latin typeface="Monaco"/>
                <a:cs typeface="Monaco"/>
              </a:rPr>
              <a:t>ledPin</a:t>
            </a:r>
            <a:r>
              <a:rPr lang="en-US" sz="1400" dirty="0" smtClean="0">
                <a:latin typeface="Monaco"/>
                <a:cs typeface="Monaco"/>
              </a:rPr>
              <a:t>, LOW);	</a:t>
            </a:r>
            <a:r>
              <a:rPr lang="en-US" sz="1400" dirty="0" smtClean="0">
                <a:solidFill>
                  <a:srgbClr val="7F7F7F"/>
                </a:solidFill>
                <a:latin typeface="Monaco"/>
                <a:cs typeface="Monaco"/>
              </a:rPr>
              <a:t>// turn LED off  </a:t>
            </a:r>
          </a:p>
          <a:p>
            <a:r>
              <a:rPr lang="en-US" sz="1400" dirty="0" smtClean="0">
                <a:latin typeface="Monaco"/>
                <a:cs typeface="Monaco"/>
              </a:rPr>
              <a:t>delay</a:t>
            </a:r>
            <a:r>
              <a:rPr lang="en-US" sz="1400" dirty="0">
                <a:latin typeface="Monaco"/>
                <a:cs typeface="Monaco"/>
              </a:rPr>
              <a:t>(</a:t>
            </a:r>
            <a:r>
              <a:rPr lang="en-US" sz="1400" dirty="0">
                <a:solidFill>
                  <a:srgbClr val="0000FF"/>
                </a:solidFill>
                <a:latin typeface="Monaco"/>
                <a:cs typeface="Monaco"/>
              </a:rPr>
              <a:t>1000</a:t>
            </a:r>
            <a:r>
              <a:rPr lang="en-US" sz="1400" dirty="0">
                <a:latin typeface="Monaco"/>
                <a:cs typeface="Monaco"/>
              </a:rPr>
              <a:t>)</a:t>
            </a:r>
            <a:r>
              <a:rPr lang="en-US" sz="1400" dirty="0" smtClean="0">
                <a:latin typeface="Monaco"/>
                <a:cs typeface="Monaco"/>
              </a:rPr>
              <a:t>;					</a:t>
            </a:r>
            <a:r>
              <a:rPr lang="en-US" sz="1400" dirty="0">
                <a:solidFill>
                  <a:srgbClr val="7F7F7F"/>
                </a:solidFill>
                <a:latin typeface="Monaco"/>
                <a:cs typeface="Monaco"/>
              </a:rPr>
              <a:t>// </a:t>
            </a:r>
            <a:r>
              <a:rPr lang="en-US" sz="1400" dirty="0" smtClean="0">
                <a:solidFill>
                  <a:srgbClr val="7F7F7F"/>
                </a:solidFill>
                <a:latin typeface="Monaco"/>
                <a:cs typeface="Monaco"/>
              </a:rPr>
              <a:t>delay 1000ms</a:t>
            </a:r>
            <a:endParaRPr lang="en-US" sz="1400" dirty="0">
              <a:solidFill>
                <a:srgbClr val="7F7F7F"/>
              </a:solidFill>
              <a:latin typeface="Monaco"/>
              <a:cs typeface="Monaco"/>
            </a:endParaRPr>
          </a:p>
          <a:p>
            <a:r>
              <a:rPr lang="en-US" sz="1400" dirty="0" smtClean="0">
                <a:latin typeface="Monaco"/>
                <a:cs typeface="Monaco"/>
              </a:rPr>
              <a:t> </a:t>
            </a:r>
            <a:endParaRPr lang="en-US" sz="1400" dirty="0">
              <a:latin typeface="Monaco"/>
              <a:cs typeface="Monaco"/>
            </a:endParaRPr>
          </a:p>
          <a:p>
            <a:r>
              <a:rPr lang="en-US" sz="1400" dirty="0" smtClean="0">
                <a:latin typeface="Monaco"/>
                <a:cs typeface="Monaco"/>
              </a:rPr>
              <a:t>}</a:t>
            </a:r>
            <a:endParaRPr lang="en-US" sz="1400" dirty="0">
              <a:latin typeface="Monaco"/>
              <a:cs typeface="Monaco"/>
            </a:endParaRPr>
          </a:p>
          <a:p>
            <a:endParaRPr lang="en-US" sz="1400" dirty="0" smtClean="0">
              <a:latin typeface="Monaco"/>
              <a:cs typeface="Monaco"/>
            </a:endParaRPr>
          </a:p>
          <a:p>
            <a:endParaRPr lang="en-US" sz="1400" b="1" dirty="0">
              <a:latin typeface="Monaco"/>
              <a:cs typeface="Monaco"/>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BLINK ;)</a:t>
            </a:r>
          </a:p>
        </p:txBody>
      </p:sp>
      <p:sp>
        <p:nvSpPr>
          <p:cNvPr id="9" name="Rectangle 8"/>
          <p:cNvSpPr/>
          <p:nvPr/>
        </p:nvSpPr>
        <p:spPr>
          <a:xfrm>
            <a:off x="123470" y="1547982"/>
            <a:ext cx="8858250" cy="923330"/>
          </a:xfrm>
          <a:prstGeom prst="rect">
            <a:avLst/>
          </a:prstGeom>
        </p:spPr>
        <p:txBody>
          <a:bodyPr wrap="square" anchor="ctr">
            <a:spAutoFit/>
          </a:bodyPr>
          <a:lstStyle/>
          <a:p>
            <a:r>
              <a:rPr lang="en-US" dirty="0" smtClean="0">
                <a:latin typeface="Helvetica Neue"/>
                <a:cs typeface="Helvetica Neue"/>
              </a:rPr>
              <a:t>Copy and paste the following code into a new sketch in the </a:t>
            </a:r>
            <a:r>
              <a:rPr lang="en-US" dirty="0" err="1" smtClean="0">
                <a:latin typeface="Helvetica Neue"/>
                <a:cs typeface="Helvetica Neue"/>
              </a:rPr>
              <a:t>Arduino</a:t>
            </a:r>
            <a:r>
              <a:rPr lang="en-US" dirty="0" smtClean="0">
                <a:latin typeface="Helvetica Neue"/>
                <a:cs typeface="Helvetica Neue"/>
              </a:rPr>
              <a:t> IDE:</a:t>
            </a:r>
            <a:endParaRPr lang="en-US" dirty="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Tree>
    <p:extLst>
      <p:ext uri="{BB962C8B-B14F-4D97-AF65-F5344CB8AC3E}">
        <p14:creationId xmlns:p14="http://schemas.microsoft.com/office/powerpoint/2010/main" val="35866982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BLINK ;)</a:t>
            </a:r>
          </a:p>
        </p:txBody>
      </p:sp>
      <p:sp>
        <p:nvSpPr>
          <p:cNvPr id="9" name="Rectangle 8"/>
          <p:cNvSpPr/>
          <p:nvPr/>
        </p:nvSpPr>
        <p:spPr>
          <a:xfrm>
            <a:off x="123470" y="1412290"/>
            <a:ext cx="8858250" cy="2308324"/>
          </a:xfrm>
          <a:prstGeom prst="rect">
            <a:avLst/>
          </a:prstGeom>
        </p:spPr>
        <p:txBody>
          <a:bodyPr wrap="square" anchor="ctr">
            <a:spAutoFit/>
          </a:bodyPr>
          <a:lstStyle/>
          <a:p>
            <a:r>
              <a:rPr lang="en-US" dirty="0" smtClean="0">
                <a:latin typeface="Helvetica Neue"/>
                <a:cs typeface="Helvetica Neue"/>
              </a:rPr>
              <a:t>Then click</a:t>
            </a:r>
            <a:endParaRPr lang="en-US" dirty="0">
              <a:latin typeface="Helvetica Neue"/>
              <a:cs typeface="Helvetica Neue"/>
            </a:endParaRPr>
          </a:p>
          <a:p>
            <a:endParaRPr lang="en-US" dirty="0" smtClean="0">
              <a:latin typeface="Helvetica Neue"/>
              <a:cs typeface="Helvetica Neue"/>
            </a:endParaRPr>
          </a:p>
          <a:p>
            <a:endParaRPr lang="en-US" dirty="0" smtClean="0">
              <a:latin typeface="Helvetica Neue"/>
              <a:cs typeface="Helvetica Neue"/>
            </a:endParaRPr>
          </a:p>
          <a:p>
            <a:r>
              <a:rPr lang="en-US" dirty="0" smtClean="0">
                <a:latin typeface="Helvetica Neue"/>
                <a:cs typeface="Helvetica Neue"/>
              </a:rPr>
              <a:t>Pressing this button tells the </a:t>
            </a:r>
            <a:r>
              <a:rPr lang="en-US" dirty="0" err="1" smtClean="0">
                <a:latin typeface="Helvetica Neue"/>
                <a:cs typeface="Helvetica Neue"/>
              </a:rPr>
              <a:t>Arduino</a:t>
            </a:r>
            <a:r>
              <a:rPr lang="en-US" dirty="0" smtClean="0">
                <a:latin typeface="Helvetica Neue"/>
                <a:cs typeface="Helvetica Neue"/>
              </a:rPr>
              <a:t> IDE to compile you code, which </a:t>
            </a:r>
            <a:r>
              <a:rPr lang="en-US" dirty="0">
                <a:latin typeface="Helvetica Neue"/>
                <a:cs typeface="Helvetica Neue"/>
              </a:rPr>
              <a:t>basically </a:t>
            </a:r>
            <a:r>
              <a:rPr lang="en-US" dirty="0" smtClean="0">
                <a:latin typeface="Helvetica Neue"/>
                <a:cs typeface="Helvetica Neue"/>
              </a:rPr>
              <a:t>means check it for any errors and upload it to the </a:t>
            </a:r>
            <a:r>
              <a:rPr lang="en-US" dirty="0" err="1" smtClean="0">
                <a:latin typeface="Helvetica Neue"/>
                <a:cs typeface="Helvetica Neue"/>
              </a:rPr>
              <a:t>Arduino</a:t>
            </a:r>
            <a:r>
              <a:rPr lang="en-US" dirty="0" smtClean="0">
                <a:latin typeface="Helvetica Neue"/>
                <a:cs typeface="Helvetica Neue"/>
              </a:rPr>
              <a:t>. </a:t>
            </a:r>
          </a:p>
          <a:p>
            <a:endParaRPr lang="en-US" dirty="0" smtClean="0">
              <a:latin typeface="Helvetica Neue"/>
              <a:cs typeface="Helvetica Neue"/>
            </a:endParaRPr>
          </a:p>
          <a:p>
            <a:r>
              <a:rPr lang="en-US" dirty="0" smtClean="0">
                <a:latin typeface="Helvetica Neue"/>
                <a:cs typeface="Helvetica Neue"/>
              </a:rPr>
              <a:t>If everything has worked successfully, the LED circled in the picture below should be blinking ON and OFF every second. </a:t>
            </a:r>
            <a:endParaRPr lang="en-US" dirty="0">
              <a:latin typeface="Helvetica Neue"/>
              <a:cs typeface="Helvetica Neue"/>
            </a:endParaRPr>
          </a:p>
        </p:txBody>
      </p:sp>
      <p:pic>
        <p:nvPicPr>
          <p:cNvPr id="2" name="Picture 1" descr="Screen Shot 2014-03-16 at 19.17.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6" y="1386989"/>
            <a:ext cx="602564" cy="544251"/>
          </a:xfrm>
          <a:prstGeom prst="rect">
            <a:avLst/>
          </a:prstGeom>
        </p:spPr>
      </p:pic>
      <p:pic>
        <p:nvPicPr>
          <p:cNvPr id="6" name="Picture 5"/>
          <p:cNvPicPr>
            <a:picLocks noChangeAspect="1"/>
          </p:cNvPicPr>
          <p:nvPr/>
        </p:nvPicPr>
        <p:blipFill>
          <a:blip r:embed="rId3"/>
          <a:stretch>
            <a:fillRect/>
          </a:stretch>
        </p:blipFill>
        <p:spPr>
          <a:xfrm rot="16200000">
            <a:off x="860584" y="3360695"/>
            <a:ext cx="2335971" cy="3250893"/>
          </a:xfrm>
          <a:prstGeom prst="rect">
            <a:avLst/>
          </a:prstGeom>
          <a:noFill/>
          <a:ln>
            <a:noFill/>
          </a:ln>
        </p:spPr>
      </p:pic>
      <p:sp>
        <p:nvSpPr>
          <p:cNvPr id="8" name="Oval 7"/>
          <p:cNvSpPr/>
          <p:nvPr/>
        </p:nvSpPr>
        <p:spPr>
          <a:xfrm>
            <a:off x="1788776" y="4331770"/>
            <a:ext cx="302462" cy="292405"/>
          </a:xfrm>
          <a:prstGeom prst="ellipse">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TextBox 10"/>
          <p:cNvSpPr txBox="1"/>
          <p:nvPr/>
        </p:nvSpPr>
        <p:spPr>
          <a:xfrm>
            <a:off x="403122" y="6161754"/>
            <a:ext cx="7338132" cy="523220"/>
          </a:xfrm>
          <a:prstGeom prst="rect">
            <a:avLst/>
          </a:prstGeom>
          <a:noFill/>
        </p:spPr>
        <p:txBody>
          <a:bodyPr wrap="square" rtlCol="0">
            <a:spAutoFit/>
          </a:bodyPr>
          <a:lstStyle/>
          <a:p>
            <a:r>
              <a:rPr lang="en-US" i="1" dirty="0" smtClean="0">
                <a:latin typeface="Helvetica Neue"/>
                <a:cs typeface="Helvetica Neue"/>
              </a:rPr>
              <a:t>Blinking </a:t>
            </a:r>
            <a:r>
              <a:rPr lang="en-US" i="1" dirty="0" err="1" smtClean="0">
                <a:latin typeface="Helvetica Neue"/>
                <a:cs typeface="Helvetica Neue"/>
              </a:rPr>
              <a:t>Arduino</a:t>
            </a:r>
            <a:endParaRPr lang="en-US" dirty="0">
              <a:latin typeface="Helvetica Neue"/>
              <a:cs typeface="Helvetica Neue"/>
            </a:endParaRPr>
          </a:p>
          <a:p>
            <a:r>
              <a:rPr lang="en-US" sz="1000" dirty="0">
                <a:latin typeface="Helvetica Neue"/>
                <a:cs typeface="Helvetica Neue"/>
              </a:rPr>
              <a:t>(Source: http://</a:t>
            </a:r>
            <a:r>
              <a:rPr lang="en-US" sz="1000" dirty="0" err="1">
                <a:latin typeface="Helvetica Neue"/>
                <a:cs typeface="Helvetica Neue"/>
              </a:rPr>
              <a:t>www.benbarbour.com</a:t>
            </a:r>
            <a:r>
              <a:rPr lang="en-US" sz="1000" dirty="0">
                <a:latin typeface="Helvetica Neue"/>
                <a:cs typeface="Helvetica Neue"/>
              </a:rPr>
              <a:t>/content/</a:t>
            </a:r>
            <a:r>
              <a:rPr lang="en-US" sz="1000" dirty="0" err="1">
                <a:latin typeface="Helvetica Neue"/>
                <a:cs typeface="Helvetica Neue"/>
              </a:rPr>
              <a:t>arduino</a:t>
            </a:r>
            <a:r>
              <a:rPr lang="en-US" sz="1000" dirty="0">
                <a:latin typeface="Helvetica Neue"/>
                <a:cs typeface="Helvetica Neue"/>
              </a:rPr>
              <a:t>/Tutorial1.1/</a:t>
            </a:r>
            <a:r>
              <a:rPr lang="en-US" sz="1000" dirty="0" err="1">
                <a:latin typeface="Helvetica Neue"/>
                <a:cs typeface="Helvetica Neue"/>
              </a:rPr>
              <a:t>just_arduino_led_high.png</a:t>
            </a:r>
            <a:r>
              <a:rPr lang="en-US" sz="1000" dirty="0" smtClean="0">
                <a:latin typeface="Helvetica Neue"/>
                <a:cs typeface="Helvetica Neue"/>
                <a:hlinkClick r:id="rId4"/>
              </a:rPr>
              <a:t>)</a:t>
            </a:r>
            <a:endParaRPr lang="en-US" sz="1000" dirty="0">
              <a:latin typeface="Helvetica Neue"/>
              <a:cs typeface="Helvetica Neue"/>
              <a:hlinkClick r:id="rId4"/>
            </a:endParaRPr>
          </a:p>
        </p:txBody>
      </p:sp>
    </p:spTree>
    <p:extLst>
      <p:ext uri="{BB962C8B-B14F-4D97-AF65-F5344CB8AC3E}">
        <p14:creationId xmlns:p14="http://schemas.microsoft.com/office/powerpoint/2010/main" val="3310830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BLINK ;)</a:t>
            </a:r>
          </a:p>
        </p:txBody>
      </p:sp>
      <p:sp>
        <p:nvSpPr>
          <p:cNvPr id="9" name="Rectangle 8"/>
          <p:cNvSpPr/>
          <p:nvPr/>
        </p:nvSpPr>
        <p:spPr>
          <a:xfrm>
            <a:off x="123470" y="1286848"/>
            <a:ext cx="8858250" cy="3970318"/>
          </a:xfrm>
          <a:prstGeom prst="rect">
            <a:avLst/>
          </a:prstGeom>
        </p:spPr>
        <p:txBody>
          <a:bodyPr wrap="square" anchor="ctr">
            <a:spAutoFit/>
          </a:bodyPr>
          <a:lstStyle/>
          <a:p>
            <a:r>
              <a:rPr lang="en-US" dirty="0">
                <a:latin typeface="Helvetica Neue"/>
                <a:cs typeface="Helvetica Neue"/>
              </a:rPr>
              <a:t>The value you put in the delay is in milliseconds. So putting a value of 1000 in makes it blink on and off ever </a:t>
            </a:r>
            <a:r>
              <a:rPr lang="en-US" dirty="0" smtClean="0">
                <a:latin typeface="Helvetica Neue"/>
                <a:cs typeface="Helvetica Neue"/>
              </a:rPr>
              <a:t>second, 500 is half a second etc. etc.</a:t>
            </a:r>
          </a:p>
          <a:p>
            <a:endParaRPr lang="en-US" dirty="0">
              <a:latin typeface="Helvetica Neue"/>
              <a:cs typeface="Helvetica Neue"/>
            </a:endParaRPr>
          </a:p>
          <a:p>
            <a:r>
              <a:rPr lang="en-US" dirty="0" smtClean="0">
                <a:latin typeface="Helvetica Neue"/>
                <a:cs typeface="Helvetica Neue"/>
              </a:rPr>
              <a:t>Experiment changing the delay values to create different blinking effects, you can even add more delays in if you fancy! </a:t>
            </a:r>
          </a:p>
          <a:p>
            <a:endParaRPr lang="en-US" dirty="0">
              <a:latin typeface="Helvetica Neue"/>
              <a:cs typeface="Helvetica Neue"/>
            </a:endParaRPr>
          </a:p>
          <a:p>
            <a:r>
              <a:rPr lang="en-US" dirty="0" smtClean="0">
                <a:latin typeface="Helvetica Neue"/>
                <a:cs typeface="Helvetica Neue"/>
              </a:rPr>
              <a:t>Try changing the OFF/LOW value till you can’t see the LED turning off.  </a:t>
            </a:r>
          </a:p>
          <a:p>
            <a:endParaRPr lang="en-US" dirty="0" smtClean="0">
              <a:latin typeface="Helvetica Neue"/>
              <a:cs typeface="Helvetica Neue"/>
            </a:endParaRPr>
          </a:p>
          <a:p>
            <a:r>
              <a:rPr lang="en-US" dirty="0" smtClean="0">
                <a:latin typeface="Helvetica Neue"/>
                <a:cs typeface="Helvetica Neue"/>
              </a:rPr>
              <a:t>Important things to note:</a:t>
            </a:r>
          </a:p>
          <a:p>
            <a:endParaRPr lang="en-US" dirty="0">
              <a:latin typeface="Helvetica Neue"/>
              <a:cs typeface="Helvetica Neue"/>
            </a:endParaRPr>
          </a:p>
          <a:p>
            <a:r>
              <a:rPr lang="en-US" dirty="0" smtClean="0">
                <a:latin typeface="Helvetica Neue"/>
                <a:cs typeface="Helvetica Neue"/>
              </a:rPr>
              <a:t>Every line of code ends with a semicolon “;” to separate different statements.</a:t>
            </a:r>
          </a:p>
          <a:p>
            <a:endParaRPr lang="en-US" dirty="0">
              <a:latin typeface="Helvetica Neue"/>
              <a:cs typeface="Helvetica Neue"/>
            </a:endParaRPr>
          </a:p>
          <a:p>
            <a:r>
              <a:rPr lang="en-US" dirty="0" smtClean="0">
                <a:latin typeface="Helvetica Neue"/>
                <a:cs typeface="Helvetica Neue"/>
              </a:rPr>
              <a:t>“//” is used to make comments in the code that the machine ignores. This is helpful when trying to remember what each bit of your code does.</a:t>
            </a:r>
            <a:endParaRPr lang="en-US" dirty="0">
              <a:latin typeface="Helvetica Neue"/>
              <a:cs typeface="Helvetica Neue"/>
            </a:endParaRPr>
          </a:p>
        </p:txBody>
      </p:sp>
    </p:spTree>
    <p:extLst>
      <p:ext uri="{BB962C8B-B14F-4D97-AF65-F5344CB8AC3E}">
        <p14:creationId xmlns:p14="http://schemas.microsoft.com/office/powerpoint/2010/main" val="3676927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LED:: INTRO</a:t>
            </a:r>
            <a:endParaRPr lang="en-US" sz="3200" b="1" spc="300" dirty="0">
              <a:latin typeface="Helvetica Neue Light"/>
              <a:cs typeface="Helvetica Neue Light"/>
            </a:endParaRPr>
          </a:p>
        </p:txBody>
      </p:sp>
      <p:sp>
        <p:nvSpPr>
          <p:cNvPr id="4" name="TextBox 3"/>
          <p:cNvSpPr txBox="1"/>
          <p:nvPr/>
        </p:nvSpPr>
        <p:spPr>
          <a:xfrm>
            <a:off x="3527947" y="1720712"/>
            <a:ext cx="4692171" cy="3693319"/>
          </a:xfrm>
          <a:prstGeom prst="rect">
            <a:avLst/>
          </a:prstGeom>
          <a:noFill/>
        </p:spPr>
        <p:txBody>
          <a:bodyPr wrap="square" rtlCol="0">
            <a:spAutoFit/>
          </a:bodyPr>
          <a:lstStyle/>
          <a:p>
            <a:r>
              <a:rPr lang="en-US" dirty="0">
                <a:latin typeface="Helvetica"/>
                <a:cs typeface="Helvetica"/>
              </a:rPr>
              <a:t>LED stands for light-emitting diode.</a:t>
            </a:r>
          </a:p>
          <a:p>
            <a:endParaRPr lang="en-US" dirty="0" smtClean="0">
              <a:latin typeface="Helvetica"/>
              <a:cs typeface="Helvetica"/>
            </a:endParaRPr>
          </a:p>
          <a:p>
            <a:r>
              <a:rPr lang="en-US" dirty="0" smtClean="0">
                <a:latin typeface="Helvetica"/>
                <a:cs typeface="Helvetica"/>
              </a:rPr>
              <a:t>In </a:t>
            </a:r>
            <a:r>
              <a:rPr lang="en-US" dirty="0">
                <a:latin typeface="Helvetica"/>
                <a:cs typeface="Helvetica"/>
              </a:rPr>
              <a:t>the simplest terms, </a:t>
            </a:r>
            <a:r>
              <a:rPr lang="en-US" dirty="0" smtClean="0">
                <a:latin typeface="Helvetica"/>
                <a:cs typeface="Helvetica"/>
              </a:rPr>
              <a:t>an LED is </a:t>
            </a:r>
            <a:r>
              <a:rPr lang="en-US" dirty="0">
                <a:latin typeface="Helvetica"/>
                <a:cs typeface="Helvetica"/>
              </a:rPr>
              <a:t>a semiconductor device that emits light when an electric current is passed through it. </a:t>
            </a:r>
            <a:endParaRPr lang="en-US" dirty="0" smtClean="0">
              <a:latin typeface="Helvetica"/>
              <a:cs typeface="Helvetica"/>
            </a:endParaRPr>
          </a:p>
          <a:p>
            <a:endParaRPr lang="en-US" dirty="0">
              <a:latin typeface="Helvetica"/>
              <a:cs typeface="Helvetica"/>
            </a:endParaRPr>
          </a:p>
          <a:p>
            <a:r>
              <a:rPr lang="en-US" dirty="0" smtClean="0">
                <a:latin typeface="Helvetica"/>
                <a:cs typeface="Helvetica"/>
              </a:rPr>
              <a:t>Light </a:t>
            </a:r>
            <a:r>
              <a:rPr lang="en-US" dirty="0">
                <a:latin typeface="Helvetica"/>
                <a:cs typeface="Helvetica"/>
              </a:rPr>
              <a:t>is produced when the particles that carry the current (known as electrons and holes) combine together within the semiconductor material</a:t>
            </a:r>
            <a:r>
              <a:rPr lang="en-US" dirty="0" smtClean="0">
                <a:latin typeface="Helvetica"/>
                <a:cs typeface="Helvetica"/>
              </a:rPr>
              <a:t>.</a:t>
            </a:r>
          </a:p>
          <a:p>
            <a:endParaRPr lang="en-US" dirty="0">
              <a:latin typeface="Helvetica"/>
              <a:cs typeface="Helvetica"/>
            </a:endParaRPr>
          </a:p>
          <a:p>
            <a:endParaRPr lang="en-US" dirty="0">
              <a:latin typeface="Helvetica"/>
              <a:cs typeface="Helvetica"/>
            </a:endParaRPr>
          </a:p>
          <a:p>
            <a:endParaRPr lang="en-GB" dirty="0">
              <a:latin typeface="Helvetica"/>
              <a:cs typeface="Helvetica"/>
            </a:endParaRPr>
          </a:p>
        </p:txBody>
      </p:sp>
      <p:pic>
        <p:nvPicPr>
          <p:cNvPr id="6" name="Picture 5"/>
          <p:cNvPicPr>
            <a:picLocks noChangeAspect="1"/>
          </p:cNvPicPr>
          <p:nvPr/>
        </p:nvPicPr>
        <p:blipFill rotWithShape="1">
          <a:blip r:embed="rId2"/>
          <a:srcRect r="18389"/>
          <a:stretch/>
        </p:blipFill>
        <p:spPr>
          <a:xfrm>
            <a:off x="-1153688" y="1412894"/>
            <a:ext cx="4505239" cy="4889459"/>
          </a:xfrm>
          <a:prstGeom prst="rect">
            <a:avLst/>
          </a:prstGeom>
        </p:spPr>
      </p:pic>
    </p:spTree>
    <p:extLst>
      <p:ext uri="{BB962C8B-B14F-4D97-AF65-F5344CB8AC3E}">
        <p14:creationId xmlns:p14="http://schemas.microsoft.com/office/powerpoint/2010/main" val="4042542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LED:: ANODE + CATHODE</a:t>
            </a:r>
            <a:endParaRPr lang="en-US" sz="3200" b="1" spc="300" dirty="0">
              <a:latin typeface="Helvetica Neue Light"/>
              <a:cs typeface="Helvetica Neue Light"/>
            </a:endParaRPr>
          </a:p>
        </p:txBody>
      </p:sp>
      <p:pic>
        <p:nvPicPr>
          <p:cNvPr id="3" name="Picture 2"/>
          <p:cNvPicPr>
            <a:picLocks noChangeAspect="1"/>
          </p:cNvPicPr>
          <p:nvPr/>
        </p:nvPicPr>
        <p:blipFill>
          <a:blip r:embed="rId2"/>
          <a:stretch>
            <a:fillRect/>
          </a:stretch>
        </p:blipFill>
        <p:spPr>
          <a:xfrm>
            <a:off x="459395" y="1632506"/>
            <a:ext cx="2133407" cy="4684962"/>
          </a:xfrm>
          <a:prstGeom prst="rect">
            <a:avLst/>
          </a:prstGeom>
        </p:spPr>
      </p:pic>
      <p:sp>
        <p:nvSpPr>
          <p:cNvPr id="4" name="TextBox 3"/>
          <p:cNvSpPr txBox="1"/>
          <p:nvPr/>
        </p:nvSpPr>
        <p:spPr>
          <a:xfrm>
            <a:off x="3527947" y="1720712"/>
            <a:ext cx="4692171" cy="4801315"/>
          </a:xfrm>
          <a:prstGeom prst="rect">
            <a:avLst/>
          </a:prstGeom>
          <a:noFill/>
        </p:spPr>
        <p:txBody>
          <a:bodyPr wrap="square" rtlCol="0">
            <a:spAutoFit/>
          </a:bodyPr>
          <a:lstStyle/>
          <a:p>
            <a:r>
              <a:rPr lang="en-US" dirty="0">
                <a:latin typeface="Helvetica"/>
                <a:cs typeface="Helvetica"/>
              </a:rPr>
              <a:t>Diodes only allow current to flow in one direction, and they’re always polarized. A diode has two terminals. The positive side is called the anode, and the negative one is called the cathode.</a:t>
            </a:r>
          </a:p>
          <a:p>
            <a:endParaRPr lang="en-US" dirty="0">
              <a:latin typeface="Helvetica"/>
              <a:cs typeface="Helvetica"/>
            </a:endParaRPr>
          </a:p>
          <a:p>
            <a:r>
              <a:rPr lang="en-US" dirty="0" smtClean="0">
                <a:latin typeface="Helvetica"/>
                <a:cs typeface="Helvetica"/>
              </a:rPr>
              <a:t>There </a:t>
            </a:r>
            <a:r>
              <a:rPr lang="en-US" dirty="0">
                <a:latin typeface="Helvetica"/>
                <a:cs typeface="Helvetica"/>
              </a:rPr>
              <a:t>are a handful of identifiers for finding the positive and negative pins on an LED. You can try to find the longer leg, which should indicate the positive, anode pin.</a:t>
            </a:r>
          </a:p>
          <a:p>
            <a:endParaRPr lang="en-US" dirty="0">
              <a:latin typeface="Helvetica"/>
              <a:cs typeface="Helvetica"/>
            </a:endParaRPr>
          </a:p>
          <a:p>
            <a:r>
              <a:rPr lang="en-US" dirty="0">
                <a:latin typeface="Helvetica"/>
                <a:cs typeface="Helvetica"/>
              </a:rPr>
              <a:t>Or, if someone’s trimmed the legs, try finding the flat edge on the LED’s outer casing. The pin nearest the flat edge will be the negative, cathode pin.</a:t>
            </a:r>
            <a:endParaRPr lang="en-US" dirty="0" smtClean="0">
              <a:latin typeface="Helvetica"/>
              <a:cs typeface="Helvetica"/>
            </a:endParaRPr>
          </a:p>
          <a:p>
            <a:endParaRPr lang="en-US" dirty="0">
              <a:latin typeface="Helvetica"/>
              <a:cs typeface="Helvetica"/>
            </a:endParaRPr>
          </a:p>
          <a:p>
            <a:endParaRPr lang="en-GB" dirty="0">
              <a:latin typeface="Helvetica"/>
              <a:cs typeface="Helvetica"/>
            </a:endParaRPr>
          </a:p>
        </p:txBody>
      </p:sp>
    </p:spTree>
    <p:extLst>
      <p:ext uri="{BB962C8B-B14F-4D97-AF65-F5344CB8AC3E}">
        <p14:creationId xmlns:p14="http://schemas.microsoft.com/office/powerpoint/2010/main" val="588353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8677860" cy="584776"/>
          </a:xfrm>
          <a:prstGeom prst="rect">
            <a:avLst/>
          </a:prstGeom>
          <a:noFill/>
        </p:spPr>
        <p:txBody>
          <a:bodyPr wrap="square" rtlCol="0">
            <a:spAutoFit/>
          </a:bodyPr>
          <a:lstStyle/>
          <a:p>
            <a:r>
              <a:rPr lang="en-US" sz="3200" b="1" spc="300" dirty="0" smtClean="0">
                <a:latin typeface="Helvetica Neue Light"/>
                <a:cs typeface="Helvetica Neue Light"/>
              </a:rPr>
              <a:t>LED:: CURRENT LIMITING RESISTOR</a:t>
            </a:r>
            <a:endParaRPr lang="en-US" sz="3200" b="1" spc="300" dirty="0">
              <a:latin typeface="Helvetica Neue Light"/>
              <a:cs typeface="Helvetica Neue Light"/>
            </a:endParaRPr>
          </a:p>
        </p:txBody>
      </p:sp>
      <p:sp>
        <p:nvSpPr>
          <p:cNvPr id="4" name="TextBox 3"/>
          <p:cNvSpPr txBox="1"/>
          <p:nvPr/>
        </p:nvSpPr>
        <p:spPr>
          <a:xfrm>
            <a:off x="341217" y="1896382"/>
            <a:ext cx="8495393" cy="1477328"/>
          </a:xfrm>
          <a:prstGeom prst="rect">
            <a:avLst/>
          </a:prstGeom>
          <a:noFill/>
        </p:spPr>
        <p:txBody>
          <a:bodyPr wrap="square" rtlCol="0">
            <a:spAutoFit/>
          </a:bodyPr>
          <a:lstStyle/>
          <a:p>
            <a:r>
              <a:rPr lang="en-US" dirty="0">
                <a:latin typeface="Helvetica"/>
                <a:cs typeface="Helvetica"/>
              </a:rPr>
              <a:t>A resistor (current limiting resistor) in series with an LED is essential to ensure you do not blow up your LED when you apply power to it, the resistor will limit the amount of current flowing through the two components to a safe value</a:t>
            </a:r>
            <a:r>
              <a:rPr lang="en-US" dirty="0" smtClean="0">
                <a:latin typeface="Helvetica"/>
                <a:cs typeface="Helvetica"/>
              </a:rPr>
              <a:t>.</a:t>
            </a:r>
          </a:p>
          <a:p>
            <a:endParaRPr lang="en-US" dirty="0">
              <a:latin typeface="Helvetica"/>
              <a:cs typeface="Helvetica"/>
            </a:endParaRPr>
          </a:p>
          <a:p>
            <a:endParaRPr lang="en-GB" dirty="0">
              <a:latin typeface="Helvetica"/>
              <a:cs typeface="Helvetica"/>
            </a:endParaRPr>
          </a:p>
        </p:txBody>
      </p:sp>
      <p:pic>
        <p:nvPicPr>
          <p:cNvPr id="6" name="Exploding L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8817" y="2808891"/>
            <a:ext cx="5055284" cy="3370189"/>
          </a:xfrm>
          <a:prstGeom prst="rect">
            <a:avLst/>
          </a:prstGeom>
        </p:spPr>
      </p:pic>
    </p:spTree>
    <p:extLst>
      <p:ext uri="{BB962C8B-B14F-4D97-AF65-F5344CB8AC3E}">
        <p14:creationId xmlns:p14="http://schemas.microsoft.com/office/powerpoint/2010/main" val="8808662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8677860" cy="584776"/>
          </a:xfrm>
          <a:prstGeom prst="rect">
            <a:avLst/>
          </a:prstGeom>
          <a:noFill/>
        </p:spPr>
        <p:txBody>
          <a:bodyPr wrap="square" rtlCol="0">
            <a:spAutoFit/>
          </a:bodyPr>
          <a:lstStyle/>
          <a:p>
            <a:r>
              <a:rPr lang="en-US" sz="3200" b="1" spc="300" dirty="0" smtClean="0">
                <a:latin typeface="Helvetica Neue Light"/>
                <a:cs typeface="Helvetica Neue Light"/>
              </a:rPr>
              <a:t>LED :: CALCULATE RESISTOR</a:t>
            </a:r>
            <a:endParaRPr lang="en-US" sz="3200" b="1" spc="300" dirty="0">
              <a:latin typeface="Helvetica Neue Light"/>
              <a:cs typeface="Helvetica Neue Light"/>
            </a:endParaRPr>
          </a:p>
        </p:txBody>
      </p:sp>
      <p:sp>
        <p:nvSpPr>
          <p:cNvPr id="2" name="TextBox 1"/>
          <p:cNvSpPr txBox="1"/>
          <p:nvPr/>
        </p:nvSpPr>
        <p:spPr>
          <a:xfrm>
            <a:off x="458632" y="1781756"/>
            <a:ext cx="8079001" cy="4801315"/>
          </a:xfrm>
          <a:prstGeom prst="rect">
            <a:avLst/>
          </a:prstGeom>
          <a:noFill/>
        </p:spPr>
        <p:txBody>
          <a:bodyPr wrap="square" rtlCol="0">
            <a:spAutoFit/>
          </a:bodyPr>
          <a:lstStyle/>
          <a:p>
            <a:r>
              <a:rPr lang="en-US" dirty="0">
                <a:latin typeface="Helvetica"/>
                <a:cs typeface="Helvetica"/>
              </a:rPr>
              <a:t>To calculate the value of your current limiting </a:t>
            </a:r>
            <a:r>
              <a:rPr lang="en-US" dirty="0" smtClean="0">
                <a:latin typeface="Helvetica"/>
                <a:cs typeface="Helvetica"/>
              </a:rPr>
              <a:t>resistor (R) </a:t>
            </a:r>
            <a:r>
              <a:rPr lang="en-US" dirty="0">
                <a:latin typeface="Helvetica"/>
                <a:cs typeface="Helvetica"/>
              </a:rPr>
              <a:t>you will need to </a:t>
            </a:r>
            <a:r>
              <a:rPr lang="en-US" dirty="0" smtClean="0">
                <a:latin typeface="Helvetica"/>
                <a:cs typeface="Helvetica"/>
              </a:rPr>
              <a:t>know: </a:t>
            </a:r>
          </a:p>
          <a:p>
            <a:pPr marL="342900" indent="-342900">
              <a:buFont typeface="+mj-lt"/>
              <a:buAutoNum type="arabicPeriod"/>
            </a:pPr>
            <a:r>
              <a:rPr lang="en-US" dirty="0" err="1" smtClean="0">
                <a:latin typeface="Helvetica"/>
                <a:cs typeface="Helvetica"/>
              </a:rPr>
              <a:t>Vf</a:t>
            </a:r>
            <a:r>
              <a:rPr lang="en-US" dirty="0" smtClean="0">
                <a:latin typeface="Helvetica"/>
                <a:cs typeface="Helvetica"/>
              </a:rPr>
              <a:t>: The LEDs typical forward voltage </a:t>
            </a:r>
          </a:p>
          <a:p>
            <a:pPr marL="342900" indent="-342900">
              <a:buFont typeface="+mj-lt"/>
              <a:buAutoNum type="arabicPeriod"/>
            </a:pPr>
            <a:r>
              <a:rPr lang="en-US" dirty="0" smtClean="0">
                <a:latin typeface="Helvetica"/>
                <a:cs typeface="Helvetica"/>
              </a:rPr>
              <a:t>If: The LEDs </a:t>
            </a:r>
            <a:r>
              <a:rPr lang="en-US" dirty="0">
                <a:latin typeface="Helvetica"/>
                <a:cs typeface="Helvetica"/>
              </a:rPr>
              <a:t>forward </a:t>
            </a:r>
            <a:r>
              <a:rPr lang="en-US" dirty="0" smtClean="0">
                <a:latin typeface="Helvetica"/>
                <a:cs typeface="Helvetica"/>
              </a:rPr>
              <a:t>current </a:t>
            </a:r>
          </a:p>
          <a:p>
            <a:pPr marL="342900" indent="-342900">
              <a:buFont typeface="+mj-lt"/>
              <a:buAutoNum type="arabicPeriod"/>
            </a:pPr>
            <a:r>
              <a:rPr lang="en-US" dirty="0" err="1" smtClean="0">
                <a:latin typeface="Helvetica"/>
                <a:cs typeface="Helvetica"/>
              </a:rPr>
              <a:t>Vs</a:t>
            </a:r>
            <a:r>
              <a:rPr lang="en-US" dirty="0" smtClean="0">
                <a:latin typeface="Helvetica"/>
                <a:cs typeface="Helvetica"/>
              </a:rPr>
              <a:t>: the supply voltage</a:t>
            </a:r>
          </a:p>
          <a:p>
            <a:pPr marL="342900" indent="-342900">
              <a:buFont typeface="+mj-lt"/>
              <a:buAutoNum type="arabicPeriod"/>
            </a:pPr>
            <a:endParaRPr lang="en-US" dirty="0">
              <a:latin typeface="Helvetica"/>
              <a:cs typeface="Helvetica"/>
            </a:endParaRPr>
          </a:p>
          <a:p>
            <a:pPr marL="342900" indent="-342900">
              <a:buFont typeface="+mj-lt"/>
              <a:buAutoNum type="arabicPeriod"/>
            </a:pPr>
            <a:endParaRPr lang="en-US" dirty="0" smtClean="0">
              <a:latin typeface="Helvetica"/>
              <a:cs typeface="Helvetica"/>
            </a:endParaRPr>
          </a:p>
          <a:p>
            <a:pPr marL="342900" indent="-342900">
              <a:buFont typeface="+mj-lt"/>
              <a:buAutoNum type="arabicPeriod"/>
            </a:pPr>
            <a:endParaRPr lang="en-US" dirty="0">
              <a:latin typeface="Helvetica"/>
              <a:cs typeface="Helvetica"/>
            </a:endParaRPr>
          </a:p>
          <a:p>
            <a:pPr marL="342900" indent="-342900">
              <a:buFont typeface="+mj-lt"/>
              <a:buAutoNum type="arabicPeriod"/>
            </a:pPr>
            <a:endParaRPr lang="en-US" dirty="0" smtClean="0">
              <a:latin typeface="Helvetica"/>
              <a:cs typeface="Helvetica"/>
            </a:endParaRPr>
          </a:p>
          <a:p>
            <a:pPr marL="342900" indent="-342900">
              <a:buFont typeface="+mj-lt"/>
              <a:buAutoNum type="arabicPeriod"/>
            </a:pPr>
            <a:endParaRPr lang="en-US" dirty="0" smtClean="0">
              <a:latin typeface="Helvetica"/>
              <a:cs typeface="Helvetica"/>
            </a:endParaRPr>
          </a:p>
          <a:p>
            <a:pPr marL="342900" indent="-342900">
              <a:buFont typeface="+mj-lt"/>
              <a:buAutoNum type="arabicPeriod"/>
            </a:pPr>
            <a:endParaRPr lang="en-US" dirty="0" smtClean="0">
              <a:latin typeface="Helvetica"/>
              <a:cs typeface="Helvetica"/>
            </a:endParaRPr>
          </a:p>
          <a:p>
            <a:r>
              <a:rPr lang="en-US" dirty="0" smtClean="0">
                <a:latin typeface="Helvetica"/>
                <a:cs typeface="Helvetica"/>
              </a:rPr>
              <a:t>The </a:t>
            </a:r>
            <a:r>
              <a:rPr lang="en-US" dirty="0">
                <a:latin typeface="Helvetica"/>
                <a:cs typeface="Helvetica"/>
              </a:rPr>
              <a:t>typical forward voltage is the voltage that the LED needs to light up, this can be anywhere between 1.7V and 3.4V, it varies depending upon the </a:t>
            </a:r>
            <a:r>
              <a:rPr lang="en-US" dirty="0" err="1">
                <a:latin typeface="Helvetica"/>
                <a:cs typeface="Helvetica"/>
              </a:rPr>
              <a:t>colour</a:t>
            </a:r>
            <a:r>
              <a:rPr lang="en-US" dirty="0">
                <a:latin typeface="Helvetica"/>
                <a:cs typeface="Helvetica"/>
              </a:rPr>
              <a:t> of the LED</a:t>
            </a:r>
            <a:r>
              <a:rPr lang="en-US" dirty="0" smtClean="0">
                <a:latin typeface="Helvetica"/>
                <a:cs typeface="Helvetica"/>
              </a:rPr>
              <a:t>.</a:t>
            </a:r>
          </a:p>
          <a:p>
            <a:endParaRPr lang="en-US" dirty="0">
              <a:latin typeface="Helvetica"/>
              <a:cs typeface="Helvetica"/>
            </a:endParaRPr>
          </a:p>
          <a:p>
            <a:r>
              <a:rPr lang="en-US" dirty="0">
                <a:latin typeface="Helvetica"/>
                <a:cs typeface="Helvetica"/>
              </a:rPr>
              <a:t>The forward current for basic LED’s is usually about 20mA, the current through the LED should be equal to or less than this current rating.</a:t>
            </a:r>
            <a:endParaRPr lang="en-GB" dirty="0">
              <a:latin typeface="Helvetica"/>
              <a:cs typeface="Helvetica"/>
            </a:endParaRPr>
          </a:p>
        </p:txBody>
      </p:sp>
      <p:pic>
        <p:nvPicPr>
          <p:cNvPr id="6" name="Picture 5"/>
          <p:cNvPicPr>
            <a:picLocks noChangeAspect="1"/>
          </p:cNvPicPr>
          <p:nvPr/>
        </p:nvPicPr>
        <p:blipFill>
          <a:blip r:embed="rId3"/>
          <a:stretch>
            <a:fillRect/>
          </a:stretch>
        </p:blipFill>
        <p:spPr>
          <a:xfrm>
            <a:off x="2610681" y="3292831"/>
            <a:ext cx="3364615" cy="1520874"/>
          </a:xfrm>
          <a:prstGeom prst="rect">
            <a:avLst/>
          </a:prstGeom>
        </p:spPr>
      </p:pic>
    </p:spTree>
    <p:extLst>
      <p:ext uri="{BB962C8B-B14F-4D97-AF65-F5344CB8AC3E}">
        <p14:creationId xmlns:p14="http://schemas.microsoft.com/office/powerpoint/2010/main" val="370044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8677860" cy="584776"/>
          </a:xfrm>
          <a:prstGeom prst="rect">
            <a:avLst/>
          </a:prstGeom>
          <a:noFill/>
        </p:spPr>
        <p:txBody>
          <a:bodyPr wrap="square" rtlCol="0">
            <a:spAutoFit/>
          </a:bodyPr>
          <a:lstStyle/>
          <a:p>
            <a:r>
              <a:rPr lang="en-US" sz="3200" b="1" spc="300" dirty="0" smtClean="0">
                <a:latin typeface="Helvetica Neue Light"/>
                <a:cs typeface="Helvetica Neue Light"/>
              </a:rPr>
              <a:t>LED :: GETTING THE VALUES</a:t>
            </a:r>
            <a:endParaRPr lang="en-US" sz="3200" b="1" spc="300" dirty="0">
              <a:latin typeface="Helvetica Neue Light"/>
              <a:cs typeface="Helvetica Neue Light"/>
            </a:endParaRPr>
          </a:p>
        </p:txBody>
      </p:sp>
      <p:sp>
        <p:nvSpPr>
          <p:cNvPr id="2" name="TextBox 1"/>
          <p:cNvSpPr txBox="1"/>
          <p:nvPr/>
        </p:nvSpPr>
        <p:spPr>
          <a:xfrm>
            <a:off x="458632" y="1781756"/>
            <a:ext cx="8079001" cy="2862323"/>
          </a:xfrm>
          <a:prstGeom prst="rect">
            <a:avLst/>
          </a:prstGeom>
          <a:noFill/>
        </p:spPr>
        <p:txBody>
          <a:bodyPr wrap="square" rtlCol="0">
            <a:spAutoFit/>
          </a:bodyPr>
          <a:lstStyle/>
          <a:p>
            <a:r>
              <a:rPr lang="en-US" dirty="0" smtClean="0">
                <a:latin typeface="Helvetica"/>
                <a:cs typeface="Helvetica"/>
              </a:rPr>
              <a:t>We are using 3 different LEDs from </a:t>
            </a:r>
            <a:r>
              <a:rPr lang="en-US" dirty="0" err="1" smtClean="0">
                <a:latin typeface="Helvetica"/>
                <a:cs typeface="Helvetica"/>
              </a:rPr>
              <a:t>Farnell</a:t>
            </a:r>
            <a:endParaRPr lang="en-US" dirty="0" smtClean="0">
              <a:latin typeface="Helvetica"/>
              <a:cs typeface="Helvetica"/>
            </a:endParaRPr>
          </a:p>
          <a:p>
            <a:endParaRPr lang="en-US" dirty="0">
              <a:latin typeface="Helvetica"/>
              <a:cs typeface="Helvetica"/>
            </a:endParaRPr>
          </a:p>
          <a:p>
            <a:pPr marL="285750" indent="-285750">
              <a:buFontTx/>
              <a:buChar char="-"/>
            </a:pPr>
            <a:r>
              <a:rPr lang="en-US" dirty="0" smtClean="0">
                <a:latin typeface="Helvetica"/>
                <a:cs typeface="Helvetica"/>
                <a:hlinkClick r:id="rId3"/>
              </a:rPr>
              <a:t>RED</a:t>
            </a:r>
            <a:endParaRPr lang="en-US" dirty="0" smtClean="0">
              <a:latin typeface="Helvetica"/>
              <a:cs typeface="Helvetica"/>
            </a:endParaRPr>
          </a:p>
          <a:p>
            <a:pPr marL="285750" indent="-285750">
              <a:buFontTx/>
              <a:buChar char="-"/>
            </a:pPr>
            <a:r>
              <a:rPr lang="en-US" dirty="0" smtClean="0">
                <a:latin typeface="Helvetica"/>
                <a:cs typeface="Helvetica"/>
                <a:hlinkClick r:id="rId4"/>
              </a:rPr>
              <a:t>GREEN</a:t>
            </a:r>
            <a:endParaRPr lang="en-US" dirty="0" smtClean="0">
              <a:latin typeface="Helvetica"/>
              <a:cs typeface="Helvetica"/>
            </a:endParaRPr>
          </a:p>
          <a:p>
            <a:pPr marL="285750" indent="-285750">
              <a:buFontTx/>
              <a:buChar char="-"/>
            </a:pPr>
            <a:r>
              <a:rPr lang="en-US" dirty="0" smtClean="0">
                <a:latin typeface="Helvetica"/>
                <a:cs typeface="Helvetica"/>
                <a:hlinkClick r:id="rId5"/>
              </a:rPr>
              <a:t>ORANGE</a:t>
            </a:r>
            <a:endParaRPr lang="en-US" dirty="0" smtClean="0">
              <a:latin typeface="Helvetica"/>
              <a:cs typeface="Helvetica"/>
            </a:endParaRPr>
          </a:p>
          <a:p>
            <a:pPr marL="285750" indent="-285750">
              <a:buFontTx/>
              <a:buChar char="-"/>
            </a:pPr>
            <a:endParaRPr lang="en-US" dirty="0">
              <a:latin typeface="Helvetica"/>
              <a:cs typeface="Helvetica"/>
            </a:endParaRPr>
          </a:p>
          <a:p>
            <a:pPr marL="285750" indent="-285750">
              <a:buFontTx/>
              <a:buChar char="-"/>
            </a:pPr>
            <a:endParaRPr lang="en-US" dirty="0" smtClean="0">
              <a:latin typeface="Helvetica"/>
              <a:cs typeface="Helvetica"/>
            </a:endParaRPr>
          </a:p>
          <a:p>
            <a:r>
              <a:rPr lang="en-US" dirty="0" smtClean="0">
                <a:latin typeface="Helvetica"/>
                <a:cs typeface="Helvetica"/>
              </a:rPr>
              <a:t>Get the data sheet from each link and calculate the resistor required for each.</a:t>
            </a:r>
          </a:p>
          <a:p>
            <a:endParaRPr lang="en-US" dirty="0">
              <a:latin typeface="Helvetica"/>
              <a:cs typeface="Helvetica"/>
            </a:endParaRPr>
          </a:p>
          <a:p>
            <a:r>
              <a:rPr lang="en-US" dirty="0" smtClean="0">
                <a:latin typeface="Helvetica"/>
                <a:cs typeface="Helvetica"/>
              </a:rPr>
              <a:t>There should be a different value for each LED</a:t>
            </a:r>
          </a:p>
        </p:txBody>
      </p:sp>
    </p:spTree>
    <p:extLst>
      <p:ext uri="{BB962C8B-B14F-4D97-AF65-F5344CB8AC3E}">
        <p14:creationId xmlns:p14="http://schemas.microsoft.com/office/powerpoint/2010/main" val="1037516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8677860" cy="584776"/>
          </a:xfrm>
          <a:prstGeom prst="rect">
            <a:avLst/>
          </a:prstGeom>
          <a:noFill/>
        </p:spPr>
        <p:txBody>
          <a:bodyPr wrap="square" rtlCol="0">
            <a:spAutoFit/>
          </a:bodyPr>
          <a:lstStyle/>
          <a:p>
            <a:r>
              <a:rPr lang="en-US" sz="3200" b="1" spc="300" dirty="0" smtClean="0">
                <a:latin typeface="Helvetica Neue Light"/>
                <a:cs typeface="Helvetica Neue Light"/>
              </a:rPr>
              <a:t>LED :: BUILDING THE CIRCUIT</a:t>
            </a:r>
            <a:endParaRPr lang="en-US" sz="3200" b="1" spc="300" dirty="0">
              <a:latin typeface="Helvetica Neue Light"/>
              <a:cs typeface="Helvetica Neue Light"/>
            </a:endParaRPr>
          </a:p>
        </p:txBody>
      </p:sp>
      <p:sp>
        <p:nvSpPr>
          <p:cNvPr id="2" name="TextBox 1"/>
          <p:cNvSpPr txBox="1"/>
          <p:nvPr/>
        </p:nvSpPr>
        <p:spPr>
          <a:xfrm>
            <a:off x="458632" y="1781756"/>
            <a:ext cx="8079001" cy="369332"/>
          </a:xfrm>
          <a:prstGeom prst="rect">
            <a:avLst/>
          </a:prstGeom>
          <a:noFill/>
        </p:spPr>
        <p:txBody>
          <a:bodyPr wrap="square" rtlCol="0">
            <a:spAutoFit/>
          </a:bodyPr>
          <a:lstStyle/>
          <a:p>
            <a:r>
              <a:rPr lang="en-US" dirty="0" smtClean="0">
                <a:latin typeface="Helvetica"/>
                <a:cs typeface="Helvetica"/>
              </a:rPr>
              <a:t>Assemble your board as shown below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079" y="2273008"/>
            <a:ext cx="4674535" cy="4386872"/>
          </a:xfrm>
          <a:prstGeom prst="rect">
            <a:avLst/>
          </a:prstGeom>
        </p:spPr>
      </p:pic>
    </p:spTree>
    <p:extLst>
      <p:ext uri="{BB962C8B-B14F-4D97-AF65-F5344CB8AC3E}">
        <p14:creationId xmlns:p14="http://schemas.microsoft.com/office/powerpoint/2010/main" val="10638454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2695679"/>
            <a:ext cx="8858250" cy="1200329"/>
          </a:xfrm>
          <a:prstGeom prst="rect">
            <a:avLst/>
          </a:prstGeom>
        </p:spPr>
        <p:txBody>
          <a:bodyPr wrap="square" anchor="ctr">
            <a:spAutoFit/>
          </a:bodyPr>
          <a:lstStyle/>
          <a:p>
            <a:r>
              <a:rPr lang="en-GB" dirty="0" smtClean="0">
                <a:latin typeface="Helvetica Neue"/>
                <a:cs typeface="Helvetica Neue"/>
              </a:rPr>
              <a:t>By the end of this workshop you will have achieved the following</a:t>
            </a:r>
          </a:p>
          <a:p>
            <a:pPr marL="285750" indent="-285750">
              <a:buFont typeface="Arial"/>
              <a:buChar char="•"/>
            </a:pPr>
            <a:r>
              <a:rPr lang="en-GB" dirty="0" smtClean="0">
                <a:latin typeface="Helvetica Neue"/>
                <a:cs typeface="Helvetica Neue"/>
              </a:rPr>
              <a:t>Learnt some basic programming in </a:t>
            </a:r>
            <a:r>
              <a:rPr lang="en-GB" dirty="0" err="1" smtClean="0">
                <a:latin typeface="Helvetica Neue"/>
                <a:cs typeface="Helvetica Neue"/>
              </a:rPr>
              <a:t>Arduino</a:t>
            </a:r>
            <a:endParaRPr lang="en-GB" dirty="0" smtClean="0">
              <a:latin typeface="Helvetica Neue"/>
              <a:cs typeface="Helvetica Neue"/>
            </a:endParaRPr>
          </a:p>
          <a:p>
            <a:pPr marL="285750" indent="-285750">
              <a:buFont typeface="Arial"/>
              <a:buChar char="•"/>
            </a:pPr>
            <a:r>
              <a:rPr lang="en-GB" dirty="0" smtClean="0">
                <a:latin typeface="Helvetica Neue"/>
                <a:cs typeface="Helvetica Neue"/>
              </a:rPr>
              <a:t>Tested some different soils for moisture content</a:t>
            </a:r>
            <a:endParaRPr lang="en-GB" dirty="0">
              <a:latin typeface="Helvetica Neue"/>
              <a:cs typeface="Helvetica Neue"/>
            </a:endParaRPr>
          </a:p>
          <a:p>
            <a:pPr marL="285750" indent="-285750">
              <a:buFont typeface="Arial"/>
              <a:buChar char="•"/>
            </a:pPr>
            <a:r>
              <a:rPr lang="en-GB" dirty="0" smtClean="0">
                <a:latin typeface="Helvetica Neue"/>
                <a:cs typeface="Helvetica Neue"/>
              </a:rPr>
              <a:t>Setup sensors to help you monitor the wellbeing of your plant</a:t>
            </a: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Workshop Aim</a:t>
            </a:r>
            <a:endParaRPr lang="en-US" sz="3200" b="1" spc="300" dirty="0">
              <a:latin typeface="Helvetica Neue Light"/>
              <a:cs typeface="Helvetica Neue Light"/>
            </a:endParaRPr>
          </a:p>
        </p:txBody>
      </p:sp>
      <p:pic>
        <p:nvPicPr>
          <p:cNvPr id="6" name="Picture 5" descr="Macintosh HD:private:var:folders:8h:5_swyvgx6vs0hvd_7j4q3z9h0000gn:T:TemporaryItems:720px-Arduino_Logo.svg.png"/>
          <p:cNvPicPr/>
          <p:nvPr/>
        </p:nvPicPr>
        <p:blipFill>
          <a:blip r:embed="rId3">
            <a:alphaModFix amt="22000"/>
            <a:extLst>
              <a:ext uri="{28A0092B-C50C-407E-A947-70E740481C1C}">
                <a14:useLocalDpi xmlns:a14="http://schemas.microsoft.com/office/drawing/2010/main" val="0"/>
              </a:ext>
            </a:extLst>
          </a:blip>
          <a:srcRect/>
          <a:stretch>
            <a:fillRect/>
          </a:stretch>
        </p:blipFill>
        <p:spPr bwMode="auto">
          <a:xfrm>
            <a:off x="5752728" y="4366602"/>
            <a:ext cx="2683510" cy="1828800"/>
          </a:xfrm>
          <a:prstGeom prst="rect">
            <a:avLst/>
          </a:prstGeom>
          <a:noFill/>
          <a:ln>
            <a:noFill/>
          </a:ln>
        </p:spPr>
      </p:pic>
    </p:spTree>
    <p:extLst>
      <p:ext uri="{BB962C8B-B14F-4D97-AF65-F5344CB8AC3E}">
        <p14:creationId xmlns:p14="http://schemas.microsoft.com/office/powerpoint/2010/main" val="1231766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8677860" cy="584776"/>
          </a:xfrm>
          <a:prstGeom prst="rect">
            <a:avLst/>
          </a:prstGeom>
          <a:noFill/>
        </p:spPr>
        <p:txBody>
          <a:bodyPr wrap="square" rtlCol="0">
            <a:spAutoFit/>
          </a:bodyPr>
          <a:lstStyle/>
          <a:p>
            <a:r>
              <a:rPr lang="en-US" sz="3200" b="1" spc="300" dirty="0" smtClean="0">
                <a:latin typeface="Helvetica Neue Light"/>
                <a:cs typeface="Helvetica Neue Light"/>
              </a:rPr>
              <a:t>LED :: CODING THE ARDUINO</a:t>
            </a:r>
            <a:endParaRPr lang="en-US" sz="3200" b="1" spc="300" dirty="0">
              <a:latin typeface="Helvetica Neue Light"/>
              <a:cs typeface="Helvetica Neue Light"/>
            </a:endParaRPr>
          </a:p>
        </p:txBody>
      </p:sp>
      <p:sp>
        <p:nvSpPr>
          <p:cNvPr id="2" name="TextBox 1"/>
          <p:cNvSpPr txBox="1"/>
          <p:nvPr/>
        </p:nvSpPr>
        <p:spPr>
          <a:xfrm>
            <a:off x="458632" y="1781756"/>
            <a:ext cx="8079001" cy="2585323"/>
          </a:xfrm>
          <a:prstGeom prst="rect">
            <a:avLst/>
          </a:prstGeom>
          <a:noFill/>
        </p:spPr>
        <p:txBody>
          <a:bodyPr wrap="square" rtlCol="0">
            <a:spAutoFit/>
          </a:bodyPr>
          <a:lstStyle/>
          <a:p>
            <a:r>
              <a:rPr lang="en-US" dirty="0" smtClean="0">
                <a:latin typeface="Helvetica"/>
                <a:cs typeface="Helvetica"/>
              </a:rPr>
              <a:t>Open up the </a:t>
            </a:r>
            <a:r>
              <a:rPr lang="en-US" i="1" dirty="0" err="1" smtClean="0">
                <a:latin typeface="Helvetica"/>
                <a:cs typeface="Helvetica"/>
              </a:rPr>
              <a:t>three_leds.pde</a:t>
            </a:r>
            <a:r>
              <a:rPr lang="en-US" i="1" dirty="0" smtClean="0">
                <a:latin typeface="Helvetica"/>
                <a:cs typeface="Helvetica"/>
              </a:rPr>
              <a:t> </a:t>
            </a:r>
            <a:r>
              <a:rPr lang="en-US" dirty="0" smtClean="0">
                <a:latin typeface="Helvetica"/>
                <a:cs typeface="Helvetica"/>
              </a:rPr>
              <a:t>file</a:t>
            </a:r>
          </a:p>
          <a:p>
            <a:endParaRPr lang="en-US" dirty="0">
              <a:latin typeface="Helvetica"/>
              <a:cs typeface="Helvetica"/>
            </a:endParaRPr>
          </a:p>
          <a:p>
            <a:r>
              <a:rPr lang="en-US" dirty="0" smtClean="0">
                <a:latin typeface="Helvetica"/>
                <a:cs typeface="Helvetica"/>
              </a:rPr>
              <a:t>Run the code – your LEDs should flash on and off in turn.</a:t>
            </a:r>
          </a:p>
          <a:p>
            <a:endParaRPr lang="en-US" dirty="0">
              <a:latin typeface="Helvetica"/>
              <a:cs typeface="Helvetica"/>
            </a:endParaRPr>
          </a:p>
          <a:p>
            <a:r>
              <a:rPr lang="en-US" dirty="0" smtClean="0">
                <a:latin typeface="Helvetica"/>
                <a:cs typeface="Helvetica"/>
              </a:rPr>
              <a:t>Try some other patterns? </a:t>
            </a:r>
          </a:p>
          <a:p>
            <a:endParaRPr lang="en-US" dirty="0">
              <a:latin typeface="Helvetica"/>
              <a:cs typeface="Helvetica"/>
            </a:endParaRPr>
          </a:p>
          <a:p>
            <a:r>
              <a:rPr lang="en-US" dirty="0" smtClean="0">
                <a:latin typeface="Helvetica"/>
                <a:cs typeface="Helvetica"/>
              </a:rPr>
              <a:t>Can you make a traffic light?</a:t>
            </a:r>
          </a:p>
          <a:p>
            <a:endParaRPr lang="en-US" dirty="0">
              <a:latin typeface="Helvetica"/>
              <a:cs typeface="Helvetica"/>
            </a:endParaRPr>
          </a:p>
          <a:p>
            <a:r>
              <a:rPr lang="en-US" dirty="0" smtClean="0">
                <a:latin typeface="Helvetica"/>
                <a:cs typeface="Helvetica"/>
              </a:rPr>
              <a:t> </a:t>
            </a:r>
          </a:p>
        </p:txBody>
      </p:sp>
    </p:spTree>
    <p:extLst>
      <p:ext uri="{BB962C8B-B14F-4D97-AF65-F5344CB8AC3E}">
        <p14:creationId xmlns:p14="http://schemas.microsoft.com/office/powerpoint/2010/main" val="38187524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Adding Libraries</a:t>
            </a:r>
            <a:endParaRPr lang="en-US" sz="3200" b="1" spc="300" dirty="0">
              <a:latin typeface="Helvetica Neue Light"/>
              <a:cs typeface="Helvetica Neue Light"/>
            </a:endParaRPr>
          </a:p>
        </p:txBody>
      </p:sp>
      <p:sp>
        <p:nvSpPr>
          <p:cNvPr id="6" name="Rectangle 5"/>
          <p:cNvSpPr/>
          <p:nvPr/>
        </p:nvSpPr>
        <p:spPr>
          <a:xfrm>
            <a:off x="109359" y="2130551"/>
            <a:ext cx="8858250" cy="3693319"/>
          </a:xfrm>
          <a:prstGeom prst="rect">
            <a:avLst/>
          </a:prstGeom>
        </p:spPr>
        <p:txBody>
          <a:bodyPr wrap="square" anchor="ctr">
            <a:spAutoFit/>
          </a:bodyPr>
          <a:lstStyle/>
          <a:p>
            <a:r>
              <a:rPr lang="en-US" dirty="0" smtClean="0">
                <a:latin typeface="Helvetica Neue"/>
                <a:cs typeface="Helvetica Neue"/>
              </a:rPr>
              <a:t>The </a:t>
            </a:r>
            <a:r>
              <a:rPr lang="en-US" dirty="0" err="1">
                <a:latin typeface="Helvetica Neue"/>
                <a:cs typeface="Helvetica Neue"/>
              </a:rPr>
              <a:t>Arduino</a:t>
            </a:r>
            <a:r>
              <a:rPr lang="en-US" dirty="0">
                <a:latin typeface="Helvetica Neue"/>
                <a:cs typeface="Helvetica Neue"/>
              </a:rPr>
              <a:t> </a:t>
            </a:r>
            <a:r>
              <a:rPr lang="en-US" dirty="0" smtClean="0">
                <a:latin typeface="Helvetica Neue"/>
                <a:cs typeface="Helvetica Neue"/>
              </a:rPr>
              <a:t>IDE can </a:t>
            </a:r>
            <a:r>
              <a:rPr lang="en-US" dirty="0">
                <a:latin typeface="Helvetica Neue"/>
                <a:cs typeface="Helvetica Neue"/>
              </a:rPr>
              <a:t>be extended through the use of </a:t>
            </a:r>
            <a:r>
              <a:rPr lang="en-US" dirty="0" smtClean="0">
                <a:latin typeface="Helvetica Neue"/>
                <a:cs typeface="Helvetica Neue"/>
              </a:rPr>
              <a:t>libraries. They provide </a:t>
            </a:r>
            <a:r>
              <a:rPr lang="en-US" dirty="0">
                <a:latin typeface="Helvetica Neue"/>
                <a:cs typeface="Helvetica Neue"/>
              </a:rPr>
              <a:t>extra functionality for use in </a:t>
            </a:r>
            <a:r>
              <a:rPr lang="en-US" dirty="0" smtClean="0">
                <a:latin typeface="Helvetica Neue"/>
                <a:cs typeface="Helvetica Neue"/>
              </a:rPr>
              <a:t>sketches and can be contributed by anyone in the community. </a:t>
            </a:r>
            <a:endParaRPr lang="en-US" dirty="0">
              <a:latin typeface="Helvetica Neue"/>
              <a:cs typeface="Helvetica Neue"/>
            </a:endParaRPr>
          </a:p>
          <a:p>
            <a:endParaRPr lang="en-US" dirty="0" smtClean="0">
              <a:latin typeface="Helvetica Neue"/>
              <a:cs typeface="Helvetica Neue"/>
            </a:endParaRPr>
          </a:p>
          <a:p>
            <a:r>
              <a:rPr lang="en-US" dirty="0">
                <a:latin typeface="Helvetica Neue"/>
                <a:cs typeface="Helvetica Neue"/>
              </a:rPr>
              <a:t>Libraries are a collection of code that makes it easy for you to connect to a sensor, display, module, etc. For example, the built-in </a:t>
            </a:r>
            <a:r>
              <a:rPr lang="en-US" dirty="0" err="1">
                <a:latin typeface="Helvetica Neue"/>
                <a:cs typeface="Helvetica Neue"/>
              </a:rPr>
              <a:t>LiquidCrystal</a:t>
            </a:r>
            <a:r>
              <a:rPr lang="en-US" dirty="0">
                <a:latin typeface="Helvetica Neue"/>
                <a:cs typeface="Helvetica Neue"/>
              </a:rPr>
              <a:t> library makes it easy to talk to character LCD displays.</a:t>
            </a:r>
          </a:p>
          <a:p>
            <a:endParaRPr lang="en-US" dirty="0">
              <a:latin typeface="Helvetica Neue"/>
              <a:cs typeface="Helvetica Neue"/>
            </a:endParaRPr>
          </a:p>
          <a:p>
            <a:r>
              <a:rPr lang="en-US" dirty="0" smtClean="0">
                <a:latin typeface="Helvetica Neue"/>
                <a:cs typeface="Helvetica Neue"/>
              </a:rPr>
              <a:t>We are using the </a:t>
            </a:r>
            <a:r>
              <a:rPr lang="en-US" dirty="0" err="1" smtClean="0">
                <a:latin typeface="Helvetica Neue"/>
                <a:cs typeface="Helvetica Neue"/>
              </a:rPr>
              <a:t>NewTone</a:t>
            </a:r>
            <a:r>
              <a:rPr lang="en-US" dirty="0" smtClean="0">
                <a:latin typeface="Helvetica Neue"/>
                <a:cs typeface="Helvetica Neue"/>
              </a:rPr>
              <a:t> library to make it easier to get the </a:t>
            </a:r>
            <a:r>
              <a:rPr lang="en-US" dirty="0" err="1" smtClean="0">
                <a:latin typeface="Helvetica Neue"/>
                <a:cs typeface="Helvetica Neue"/>
              </a:rPr>
              <a:t>Arduino</a:t>
            </a:r>
            <a:r>
              <a:rPr lang="en-US" dirty="0" smtClean="0">
                <a:latin typeface="Helvetica Neue"/>
                <a:cs typeface="Helvetica Neue"/>
              </a:rPr>
              <a:t> playing sound from the speaker. </a:t>
            </a:r>
          </a:p>
          <a:p>
            <a:endParaRPr lang="en-US" dirty="0">
              <a:latin typeface="Helvetica Neue"/>
              <a:cs typeface="Helvetica Neue"/>
            </a:endParaRPr>
          </a:p>
          <a:p>
            <a:r>
              <a:rPr lang="en-US" dirty="0" smtClean="0">
                <a:latin typeface="Helvetica Neue"/>
                <a:cs typeface="Helvetica Neue"/>
              </a:rPr>
              <a:t>You’ll find a folder called New Tone in the download file. </a:t>
            </a:r>
          </a:p>
          <a:p>
            <a:endParaRPr lang="en-US" dirty="0">
              <a:latin typeface="Helvetica Neue"/>
              <a:cs typeface="Helvetica Neue"/>
            </a:endParaRPr>
          </a:p>
          <a:p>
            <a:r>
              <a:rPr lang="en-US" dirty="0" smtClean="0">
                <a:latin typeface="Helvetica Neue"/>
                <a:cs typeface="Helvetica Neue"/>
              </a:rPr>
              <a:t>You can get more info for the library </a:t>
            </a:r>
            <a:r>
              <a:rPr lang="en-US" dirty="0" smtClean="0">
                <a:latin typeface="Helvetica Neue"/>
                <a:cs typeface="Helvetica Neue"/>
                <a:hlinkClick r:id="rId3"/>
              </a:rPr>
              <a:t>here</a:t>
            </a:r>
            <a:r>
              <a:rPr lang="en-US" dirty="0" smtClean="0">
                <a:latin typeface="Helvetica Neue"/>
                <a:cs typeface="Helvetica Neue"/>
              </a:rPr>
              <a:t>.</a:t>
            </a:r>
            <a:endParaRPr lang="en-US" dirty="0">
              <a:latin typeface="Helvetica Neue"/>
              <a:cs typeface="Helvetica Neue"/>
            </a:endParaRPr>
          </a:p>
        </p:txBody>
      </p:sp>
    </p:spTree>
    <p:extLst>
      <p:ext uri="{BB962C8B-B14F-4D97-AF65-F5344CB8AC3E}">
        <p14:creationId xmlns:p14="http://schemas.microsoft.com/office/powerpoint/2010/main" val="181297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Adding Libraries</a:t>
            </a:r>
            <a:endParaRPr lang="en-US" sz="3200" b="1" spc="300" dirty="0">
              <a:latin typeface="Helvetica Neue Light"/>
              <a:cs typeface="Helvetica Neue Light"/>
            </a:endParaRPr>
          </a:p>
        </p:txBody>
      </p:sp>
      <p:sp>
        <p:nvSpPr>
          <p:cNvPr id="6" name="Rectangle 5"/>
          <p:cNvSpPr/>
          <p:nvPr/>
        </p:nvSpPr>
        <p:spPr>
          <a:xfrm>
            <a:off x="109358" y="1251882"/>
            <a:ext cx="8826019" cy="3693319"/>
          </a:xfrm>
          <a:prstGeom prst="rect">
            <a:avLst/>
          </a:prstGeom>
        </p:spPr>
        <p:txBody>
          <a:bodyPr wrap="square" anchor="ctr">
            <a:spAutoFit/>
          </a:bodyPr>
          <a:lstStyle/>
          <a:p>
            <a:r>
              <a:rPr lang="en-US" dirty="0" smtClean="0">
                <a:latin typeface="Helvetica Neue"/>
                <a:cs typeface="Helvetica Neue"/>
              </a:rPr>
              <a:t>Once the Library is downloaded, you need to install it in </a:t>
            </a:r>
            <a:r>
              <a:rPr lang="en-US" dirty="0" err="1" smtClean="0">
                <a:latin typeface="Helvetica Neue"/>
                <a:cs typeface="Helvetica Neue"/>
              </a:rPr>
              <a:t>Arduino</a:t>
            </a:r>
            <a:r>
              <a:rPr lang="en-US" dirty="0" smtClean="0">
                <a:latin typeface="Helvetica Neue"/>
                <a:cs typeface="Helvetica Neue"/>
              </a:rPr>
              <a:t>. </a:t>
            </a:r>
            <a:endParaRPr lang="en-US" dirty="0">
              <a:latin typeface="Helvetica Neue"/>
              <a:cs typeface="Helvetica Neue"/>
            </a:endParaRPr>
          </a:p>
          <a:p>
            <a:endParaRPr lang="en-US" dirty="0" smtClean="0">
              <a:latin typeface="Helvetica Neue"/>
              <a:cs typeface="Helvetica Neue"/>
            </a:endParaRPr>
          </a:p>
          <a:p>
            <a:r>
              <a:rPr lang="en-US" dirty="0" smtClean="0">
                <a:latin typeface="Helvetica Neue"/>
                <a:cs typeface="Helvetica Neue"/>
              </a:rPr>
              <a:t>First unzip the file by clicking on it.</a:t>
            </a:r>
          </a:p>
          <a:p>
            <a:endParaRPr lang="en-US" dirty="0">
              <a:latin typeface="Helvetica Neue"/>
              <a:cs typeface="Helvetica Neue"/>
            </a:endParaRPr>
          </a:p>
          <a:p>
            <a:r>
              <a:rPr lang="en-US" dirty="0" smtClean="0">
                <a:latin typeface="Helvetica Neue"/>
                <a:cs typeface="Helvetica Neue"/>
              </a:rPr>
              <a:t>In the </a:t>
            </a:r>
            <a:r>
              <a:rPr lang="en-US" dirty="0" err="1" smtClean="0">
                <a:latin typeface="Helvetica Neue"/>
                <a:cs typeface="Helvetica Neue"/>
              </a:rPr>
              <a:t>Arduino</a:t>
            </a:r>
            <a:r>
              <a:rPr lang="en-US" dirty="0" smtClean="0">
                <a:latin typeface="Helvetica Neue"/>
                <a:cs typeface="Helvetica Neue"/>
              </a:rPr>
              <a:t> </a:t>
            </a:r>
            <a:r>
              <a:rPr lang="en-US" dirty="0">
                <a:latin typeface="Helvetica Neue"/>
                <a:cs typeface="Helvetica Neue"/>
              </a:rPr>
              <a:t>IDE  navigate to Sketch &gt; Import Library. At the top of the drop down list, select the option to "Add Library''</a:t>
            </a:r>
            <a:r>
              <a:rPr lang="en-US" dirty="0" smtClean="0">
                <a:latin typeface="Helvetica Neue"/>
                <a:cs typeface="Helvetica Neue"/>
              </a:rPr>
              <a:t>.</a:t>
            </a:r>
          </a:p>
          <a:p>
            <a:endParaRPr lang="en-US" dirty="0">
              <a:latin typeface="Helvetica Neue"/>
              <a:cs typeface="Helvetica Neue"/>
            </a:endParaRPr>
          </a:p>
          <a:p>
            <a:endParaRPr lang="en-US" dirty="0" smtClean="0">
              <a:latin typeface="Helvetica Neue"/>
              <a:cs typeface="Helvetica Neue"/>
            </a:endParaRPr>
          </a:p>
          <a:p>
            <a:endParaRPr lang="en-US" dirty="0">
              <a:latin typeface="Helvetica Neue"/>
              <a:cs typeface="Helvetica Neue"/>
            </a:endParaRPr>
          </a:p>
          <a:p>
            <a:endParaRPr lang="en-US" dirty="0" smtClean="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p:txBody>
      </p:sp>
      <p:pic>
        <p:nvPicPr>
          <p:cNvPr id="2" name="Picture 1"/>
          <p:cNvPicPr>
            <a:picLocks noChangeAspect="1"/>
          </p:cNvPicPr>
          <p:nvPr/>
        </p:nvPicPr>
        <p:blipFill>
          <a:blip r:embed="rId3"/>
          <a:stretch>
            <a:fillRect/>
          </a:stretch>
        </p:blipFill>
        <p:spPr>
          <a:xfrm>
            <a:off x="1826626" y="3188741"/>
            <a:ext cx="5340705" cy="3249303"/>
          </a:xfrm>
          <a:prstGeom prst="rect">
            <a:avLst/>
          </a:prstGeom>
        </p:spPr>
      </p:pic>
    </p:spTree>
    <p:extLst>
      <p:ext uri="{BB962C8B-B14F-4D97-AF65-F5344CB8AC3E}">
        <p14:creationId xmlns:p14="http://schemas.microsoft.com/office/powerpoint/2010/main" val="3142754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Adding Libraries</a:t>
            </a:r>
            <a:endParaRPr lang="en-US" sz="3200" b="1" spc="300" dirty="0">
              <a:latin typeface="Helvetica Neue Light"/>
              <a:cs typeface="Helvetica Neue Light"/>
            </a:endParaRPr>
          </a:p>
        </p:txBody>
      </p:sp>
      <p:sp>
        <p:nvSpPr>
          <p:cNvPr id="6" name="Rectangle 5"/>
          <p:cNvSpPr/>
          <p:nvPr/>
        </p:nvSpPr>
        <p:spPr>
          <a:xfrm>
            <a:off x="109358" y="1646683"/>
            <a:ext cx="8826019" cy="1477328"/>
          </a:xfrm>
          <a:prstGeom prst="rect">
            <a:avLst/>
          </a:prstGeom>
        </p:spPr>
        <p:txBody>
          <a:bodyPr wrap="square" anchor="ctr">
            <a:spAutoFit/>
          </a:bodyPr>
          <a:lstStyle/>
          <a:p>
            <a:r>
              <a:rPr lang="en-US" dirty="0" smtClean="0">
                <a:latin typeface="Helvetica Neue"/>
                <a:cs typeface="Helvetica Neue"/>
              </a:rPr>
              <a:t>You </a:t>
            </a:r>
            <a:r>
              <a:rPr lang="en-US" dirty="0">
                <a:latin typeface="Helvetica Neue"/>
                <a:cs typeface="Helvetica Neue"/>
              </a:rPr>
              <a:t>will be prompted to select the Library you would like to add. This will be in the downloads folder of your computer. Navigate to </a:t>
            </a:r>
            <a:r>
              <a:rPr lang="en-US" dirty="0" smtClean="0">
                <a:latin typeface="Helvetica Neue"/>
                <a:cs typeface="Helvetica Neue"/>
              </a:rPr>
              <a:t>the files </a:t>
            </a:r>
            <a:r>
              <a:rPr lang="en-US" dirty="0">
                <a:latin typeface="Helvetica Neue"/>
                <a:cs typeface="Helvetica Neue"/>
              </a:rPr>
              <a:t>location and open it.</a:t>
            </a:r>
          </a:p>
          <a:p>
            <a:endParaRPr lang="en-US" dirty="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p:txBody>
      </p:sp>
      <p:pic>
        <p:nvPicPr>
          <p:cNvPr id="8" name="Picture 7"/>
          <p:cNvPicPr>
            <a:picLocks noChangeAspect="1"/>
          </p:cNvPicPr>
          <p:nvPr/>
        </p:nvPicPr>
        <p:blipFill>
          <a:blip r:embed="rId3"/>
          <a:stretch>
            <a:fillRect/>
          </a:stretch>
        </p:blipFill>
        <p:spPr>
          <a:xfrm>
            <a:off x="1681254" y="2670338"/>
            <a:ext cx="5639085" cy="3773417"/>
          </a:xfrm>
          <a:prstGeom prst="rect">
            <a:avLst/>
          </a:prstGeom>
        </p:spPr>
      </p:pic>
    </p:spTree>
    <p:extLst>
      <p:ext uri="{BB962C8B-B14F-4D97-AF65-F5344CB8AC3E}">
        <p14:creationId xmlns:p14="http://schemas.microsoft.com/office/powerpoint/2010/main" val="1774827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Adding Libraries</a:t>
            </a:r>
            <a:endParaRPr lang="en-US" sz="3200" b="1" spc="300" dirty="0">
              <a:latin typeface="Helvetica Neue Light"/>
              <a:cs typeface="Helvetica Neue Light"/>
            </a:endParaRPr>
          </a:p>
        </p:txBody>
      </p:sp>
      <p:sp>
        <p:nvSpPr>
          <p:cNvPr id="6" name="Rectangle 5"/>
          <p:cNvSpPr/>
          <p:nvPr/>
        </p:nvSpPr>
        <p:spPr>
          <a:xfrm>
            <a:off x="109358" y="1646683"/>
            <a:ext cx="8826019" cy="1477328"/>
          </a:xfrm>
          <a:prstGeom prst="rect">
            <a:avLst/>
          </a:prstGeom>
        </p:spPr>
        <p:txBody>
          <a:bodyPr wrap="square" anchor="ctr">
            <a:spAutoFit/>
          </a:bodyPr>
          <a:lstStyle/>
          <a:p>
            <a:r>
              <a:rPr lang="en-US" dirty="0" smtClean="0">
                <a:latin typeface="Helvetica Neue"/>
                <a:cs typeface="Helvetica Neue"/>
              </a:rPr>
              <a:t>Return to the </a:t>
            </a:r>
            <a:r>
              <a:rPr lang="en-US" i="1" dirty="0" smtClean="0">
                <a:latin typeface="Helvetica Neue"/>
                <a:cs typeface="Helvetica Neue"/>
              </a:rPr>
              <a:t>Sketch &gt; Import Library </a:t>
            </a:r>
            <a:r>
              <a:rPr lang="en-US" dirty="0" smtClean="0">
                <a:latin typeface="Helvetica Neue"/>
                <a:cs typeface="Helvetica Neue"/>
              </a:rPr>
              <a:t>menu, you should now see the New Tone library at the bottom of the drop-down menu.</a:t>
            </a:r>
            <a:endParaRPr lang="en-US" i="1" dirty="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p:txBody>
      </p:sp>
      <p:pic>
        <p:nvPicPr>
          <p:cNvPr id="2" name="Picture 1"/>
          <p:cNvPicPr>
            <a:picLocks noChangeAspect="1"/>
          </p:cNvPicPr>
          <p:nvPr/>
        </p:nvPicPr>
        <p:blipFill>
          <a:blip r:embed="rId3"/>
          <a:stretch>
            <a:fillRect/>
          </a:stretch>
        </p:blipFill>
        <p:spPr>
          <a:xfrm>
            <a:off x="1885551" y="2644048"/>
            <a:ext cx="5305487" cy="3747668"/>
          </a:xfrm>
          <a:prstGeom prst="rect">
            <a:avLst/>
          </a:prstGeom>
        </p:spPr>
      </p:pic>
    </p:spTree>
    <p:extLst>
      <p:ext uri="{BB962C8B-B14F-4D97-AF65-F5344CB8AC3E}">
        <p14:creationId xmlns:p14="http://schemas.microsoft.com/office/powerpoint/2010/main" val="949315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Make some noise!</a:t>
            </a:r>
            <a:endParaRPr lang="en-US" sz="3200" b="1" spc="300" dirty="0">
              <a:latin typeface="Helvetica Neue Light"/>
              <a:cs typeface="Helvetica Neue Light"/>
            </a:endParaRPr>
          </a:p>
        </p:txBody>
      </p:sp>
      <p:sp>
        <p:nvSpPr>
          <p:cNvPr id="9" name="Rectangle 8"/>
          <p:cNvSpPr/>
          <p:nvPr/>
        </p:nvSpPr>
        <p:spPr>
          <a:xfrm>
            <a:off x="123470" y="1308796"/>
            <a:ext cx="2896308" cy="4801315"/>
          </a:xfrm>
          <a:prstGeom prst="rect">
            <a:avLst/>
          </a:prstGeom>
        </p:spPr>
        <p:txBody>
          <a:bodyPr wrap="square" anchor="ctr">
            <a:spAutoFit/>
          </a:bodyPr>
          <a:lstStyle/>
          <a:p>
            <a:r>
              <a:rPr lang="en-US" dirty="0" smtClean="0">
                <a:latin typeface="Helvetica Neue"/>
                <a:cs typeface="Helvetica Neue"/>
              </a:rPr>
              <a:t>Now we’re going to build some hardware! First connect the speaker to the </a:t>
            </a:r>
            <a:r>
              <a:rPr lang="en-US" dirty="0" err="1" smtClean="0">
                <a:latin typeface="Helvetica Neue"/>
                <a:cs typeface="Helvetica Neue"/>
              </a:rPr>
              <a:t>Arduino</a:t>
            </a:r>
            <a:r>
              <a:rPr lang="en-US" dirty="0" smtClean="0">
                <a:latin typeface="Helvetica Neue"/>
                <a:cs typeface="Helvetica Neue"/>
              </a:rPr>
              <a:t> like in the diagram below.</a:t>
            </a:r>
          </a:p>
          <a:p>
            <a:endParaRPr lang="en-US" dirty="0">
              <a:latin typeface="Helvetica Neue"/>
              <a:cs typeface="Helvetica Neue"/>
            </a:endParaRPr>
          </a:p>
          <a:p>
            <a:r>
              <a:rPr lang="en-US" dirty="0" smtClean="0">
                <a:latin typeface="Helvetica Neue"/>
                <a:cs typeface="Helvetica Neue"/>
              </a:rPr>
              <a:t>Connect one wire on the speaker to GND</a:t>
            </a:r>
          </a:p>
          <a:p>
            <a:endParaRPr lang="en-US" dirty="0">
              <a:latin typeface="Helvetica Neue"/>
              <a:cs typeface="Helvetica Neue"/>
            </a:endParaRPr>
          </a:p>
          <a:p>
            <a:r>
              <a:rPr lang="en-US" dirty="0" smtClean="0">
                <a:latin typeface="Helvetica Neue"/>
                <a:cs typeface="Helvetica Neue"/>
              </a:rPr>
              <a:t>Connect the other speaker wire in </a:t>
            </a:r>
            <a:r>
              <a:rPr lang="en-US" b="1" dirty="0" smtClean="0">
                <a:latin typeface="Helvetica Neue"/>
                <a:cs typeface="Helvetica Neue"/>
              </a:rPr>
              <a:t>series </a:t>
            </a:r>
            <a:r>
              <a:rPr lang="en-US" dirty="0" smtClean="0">
                <a:latin typeface="Helvetica Neue"/>
                <a:cs typeface="Helvetica Neue"/>
              </a:rPr>
              <a:t>with a resistor then to pin 8 on the </a:t>
            </a:r>
            <a:r>
              <a:rPr lang="en-US" dirty="0" err="1" smtClean="0">
                <a:latin typeface="Helvetica Neue"/>
                <a:cs typeface="Helvetica Neue"/>
              </a:rPr>
              <a:t>Arduino</a:t>
            </a:r>
            <a:r>
              <a:rPr lang="en-US" dirty="0" smtClean="0">
                <a:latin typeface="Helvetica Neue"/>
                <a:cs typeface="Helvetica Neue"/>
              </a:rPr>
              <a:t>.</a:t>
            </a:r>
          </a:p>
          <a:p>
            <a:endParaRPr lang="en-US" dirty="0" smtClean="0">
              <a:latin typeface="Helvetica Neue"/>
              <a:cs typeface="Helvetica Neue"/>
            </a:endParaRPr>
          </a:p>
          <a:p>
            <a:endParaRPr lang="en-US" dirty="0">
              <a:latin typeface="Helvetica Neue"/>
              <a:cs typeface="Helvetica Neue"/>
            </a:endParaRPr>
          </a:p>
          <a:p>
            <a:r>
              <a:rPr lang="en-US" dirty="0" smtClean="0">
                <a:latin typeface="Helvetica Neue"/>
                <a:cs typeface="Helvetica Neue"/>
              </a:rPr>
              <a:t> </a:t>
            </a:r>
          </a:p>
          <a:p>
            <a:endParaRPr lang="en-US" dirty="0">
              <a:latin typeface="Helvetica Neue"/>
              <a:cs typeface="Helvetica Neue"/>
            </a:endParaRPr>
          </a:p>
        </p:txBody>
      </p:sp>
      <p:pic>
        <p:nvPicPr>
          <p:cNvPr id="2" name="Picture 1" descr="speaker_set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469" y="1467556"/>
            <a:ext cx="5597676" cy="5023556"/>
          </a:xfrm>
          <a:prstGeom prst="rect">
            <a:avLst/>
          </a:prstGeom>
        </p:spPr>
      </p:pic>
    </p:spTree>
    <p:extLst>
      <p:ext uri="{BB962C8B-B14F-4D97-AF65-F5344CB8AC3E}">
        <p14:creationId xmlns:p14="http://schemas.microsoft.com/office/powerpoint/2010/main" val="10818994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Make some noise!</a:t>
            </a:r>
            <a:endParaRPr lang="en-US" sz="3200" b="1" spc="300" dirty="0">
              <a:latin typeface="Helvetica Neue Light"/>
              <a:cs typeface="Helvetica Neue Light"/>
            </a:endParaRPr>
          </a:p>
        </p:txBody>
      </p:sp>
      <p:sp>
        <p:nvSpPr>
          <p:cNvPr id="6" name="Rectangle 5"/>
          <p:cNvSpPr/>
          <p:nvPr/>
        </p:nvSpPr>
        <p:spPr>
          <a:xfrm>
            <a:off x="123470" y="1271226"/>
            <a:ext cx="8858250" cy="646331"/>
          </a:xfrm>
          <a:prstGeom prst="rect">
            <a:avLst/>
          </a:prstGeom>
        </p:spPr>
        <p:txBody>
          <a:bodyPr wrap="square" anchor="ctr">
            <a:spAutoFit/>
          </a:bodyPr>
          <a:lstStyle/>
          <a:p>
            <a:r>
              <a:rPr lang="en-US" dirty="0" smtClean="0">
                <a:latin typeface="Helvetica Neue"/>
                <a:cs typeface="Helvetica Neue"/>
              </a:rPr>
              <a:t>Copy and paste the following code into a new sketch in the </a:t>
            </a:r>
            <a:r>
              <a:rPr lang="en-US" dirty="0" err="1" smtClean="0">
                <a:latin typeface="Helvetica Neue"/>
                <a:cs typeface="Helvetica Neue"/>
              </a:rPr>
              <a:t>Arduino</a:t>
            </a:r>
            <a:r>
              <a:rPr lang="en-US" dirty="0" smtClean="0">
                <a:latin typeface="Helvetica Neue"/>
                <a:cs typeface="Helvetica Neue"/>
              </a:rPr>
              <a:t> IDE, or open it from </a:t>
            </a:r>
            <a:r>
              <a:rPr lang="en-US" dirty="0" err="1" smtClean="0">
                <a:latin typeface="Helvetica Neue"/>
                <a:cs typeface="Helvetica Neue"/>
              </a:rPr>
              <a:t>arduino_sketches</a:t>
            </a:r>
            <a:r>
              <a:rPr lang="en-US" dirty="0" smtClean="0">
                <a:latin typeface="Helvetica Neue"/>
                <a:cs typeface="Helvetica Neue"/>
              </a:rPr>
              <a:t> / </a:t>
            </a:r>
            <a:r>
              <a:rPr lang="en-US" dirty="0" err="1" smtClean="0">
                <a:latin typeface="Helvetica Neue"/>
                <a:cs typeface="Helvetica Neue"/>
              </a:rPr>
              <a:t>tone_one</a:t>
            </a:r>
            <a:r>
              <a:rPr lang="en-US" dirty="0" smtClean="0">
                <a:latin typeface="Helvetica Neue"/>
                <a:cs typeface="Helvetica Neue"/>
              </a:rPr>
              <a:t>:</a:t>
            </a:r>
          </a:p>
        </p:txBody>
      </p:sp>
      <p:sp>
        <p:nvSpPr>
          <p:cNvPr id="8" name="Rectangle 7"/>
          <p:cNvSpPr/>
          <p:nvPr/>
        </p:nvSpPr>
        <p:spPr>
          <a:xfrm>
            <a:off x="158750" y="1989739"/>
            <a:ext cx="8858250" cy="5047535"/>
          </a:xfrm>
          <a:prstGeom prst="rect">
            <a:avLst/>
          </a:prstGeom>
        </p:spPr>
        <p:txBody>
          <a:bodyPr wrap="square" anchor="ctr">
            <a:spAutoFit/>
          </a:bodyPr>
          <a:lstStyle/>
          <a:p>
            <a:r>
              <a:rPr lang="en-US" sz="1400" dirty="0" err="1">
                <a:solidFill>
                  <a:srgbClr val="008000"/>
                </a:solidFill>
                <a:latin typeface="Monaco"/>
                <a:cs typeface="Monaco"/>
              </a:rPr>
              <a:t>const</a:t>
            </a:r>
            <a:r>
              <a:rPr lang="en-US" sz="1400" dirty="0">
                <a:solidFill>
                  <a:srgbClr val="008000"/>
                </a:solidFill>
                <a:latin typeface="Monaco"/>
                <a:cs typeface="Monaco"/>
              </a:rPr>
              <a:t> </a:t>
            </a:r>
            <a:r>
              <a:rPr lang="en-US" sz="1400" dirty="0" err="1">
                <a:solidFill>
                  <a:srgbClr val="008000"/>
                </a:solidFill>
                <a:latin typeface="Monaco"/>
                <a:cs typeface="Monaco"/>
              </a:rPr>
              <a:t>int</a:t>
            </a:r>
            <a:r>
              <a:rPr lang="en-US" sz="1400" dirty="0">
                <a:solidFill>
                  <a:srgbClr val="008000"/>
                </a:solidFill>
                <a:latin typeface="Monaco"/>
                <a:cs typeface="Monaco"/>
              </a:rPr>
              <a:t> </a:t>
            </a:r>
            <a:r>
              <a:rPr lang="en-US" sz="1400" dirty="0" err="1" smtClean="0">
                <a:latin typeface="Monaco"/>
                <a:cs typeface="Monaco"/>
              </a:rPr>
              <a:t>speakerPin</a:t>
            </a:r>
            <a:r>
              <a:rPr lang="en-US" sz="1400" dirty="0" smtClean="0">
                <a:latin typeface="Monaco"/>
                <a:cs typeface="Monaco"/>
              </a:rPr>
              <a:t>= </a:t>
            </a:r>
            <a:r>
              <a:rPr lang="en-US" sz="1400" dirty="0">
                <a:solidFill>
                  <a:srgbClr val="0000FF"/>
                </a:solidFill>
                <a:latin typeface="Monaco"/>
                <a:cs typeface="Monaco"/>
              </a:rPr>
              <a:t>8</a:t>
            </a:r>
            <a:r>
              <a:rPr lang="en-US" sz="1400" dirty="0" smtClean="0">
                <a:latin typeface="Monaco"/>
                <a:cs typeface="Monaco"/>
              </a:rPr>
              <a:t>; </a:t>
            </a:r>
            <a:r>
              <a:rPr lang="en-US" sz="1400" dirty="0">
                <a:solidFill>
                  <a:srgbClr val="7F7F7F"/>
                </a:solidFill>
                <a:latin typeface="Monaco"/>
                <a:cs typeface="Monaco"/>
              </a:rPr>
              <a:t>// </a:t>
            </a:r>
            <a:r>
              <a:rPr lang="en-US" sz="1400" dirty="0" smtClean="0">
                <a:solidFill>
                  <a:srgbClr val="7F7F7F"/>
                </a:solidFill>
                <a:latin typeface="Monaco"/>
                <a:cs typeface="Monaco"/>
              </a:rPr>
              <a:t>The speaker is connected to pin 8 through a 100ohm resistor</a:t>
            </a:r>
          </a:p>
          <a:p>
            <a:endParaRPr lang="en-US" sz="1400" dirty="0">
              <a:latin typeface="Monaco"/>
              <a:cs typeface="Monaco"/>
            </a:endParaRPr>
          </a:p>
          <a:p>
            <a:r>
              <a:rPr lang="en-US" sz="1400" dirty="0" smtClean="0">
                <a:solidFill>
                  <a:srgbClr val="008000"/>
                </a:solidFill>
                <a:latin typeface="Monaco"/>
                <a:cs typeface="Monaco"/>
              </a:rPr>
              <a:t>void</a:t>
            </a:r>
            <a:r>
              <a:rPr lang="en-US" sz="1400" dirty="0" smtClean="0">
                <a:latin typeface="Monaco"/>
                <a:cs typeface="Monaco"/>
              </a:rPr>
              <a:t> </a:t>
            </a:r>
            <a:r>
              <a:rPr lang="en-US" sz="1400" dirty="0">
                <a:latin typeface="Monaco"/>
                <a:cs typeface="Monaco"/>
              </a:rPr>
              <a:t>setup() { </a:t>
            </a:r>
            <a:endParaRPr lang="en-US" sz="1400" dirty="0" smtClean="0">
              <a:latin typeface="Monaco"/>
              <a:cs typeface="Monaco"/>
            </a:endParaRPr>
          </a:p>
          <a:p>
            <a:r>
              <a:rPr lang="en-US" sz="1400" dirty="0" smtClean="0">
                <a:solidFill>
                  <a:srgbClr val="7F7F7F"/>
                </a:solidFill>
                <a:latin typeface="Monaco"/>
                <a:cs typeface="Monaco"/>
              </a:rPr>
              <a:t>/</a:t>
            </a:r>
            <a:r>
              <a:rPr lang="en-US" sz="1400" dirty="0">
                <a:solidFill>
                  <a:srgbClr val="7F7F7F"/>
                </a:solidFill>
                <a:latin typeface="Monaco"/>
                <a:cs typeface="Monaco"/>
              </a:rPr>
              <a:t>/ </a:t>
            </a:r>
            <a:r>
              <a:rPr lang="en-US" sz="1400" dirty="0" smtClean="0">
                <a:solidFill>
                  <a:srgbClr val="7F7F7F"/>
                </a:solidFill>
                <a:latin typeface="Monaco"/>
                <a:cs typeface="Monaco"/>
              </a:rPr>
              <a:t>nothing in the setup!</a:t>
            </a:r>
          </a:p>
          <a:p>
            <a:r>
              <a:rPr lang="en-US" sz="1400" dirty="0" smtClean="0">
                <a:latin typeface="Monaco"/>
                <a:cs typeface="Monaco"/>
              </a:rPr>
              <a:t>} </a:t>
            </a:r>
          </a:p>
          <a:p>
            <a:endParaRPr lang="en-US" sz="1400" dirty="0">
              <a:latin typeface="Monaco"/>
              <a:cs typeface="Monaco"/>
            </a:endParaRPr>
          </a:p>
          <a:p>
            <a:r>
              <a:rPr lang="en-US" sz="1400" dirty="0" smtClean="0">
                <a:solidFill>
                  <a:srgbClr val="008000"/>
                </a:solidFill>
                <a:latin typeface="Monaco"/>
                <a:cs typeface="Monaco"/>
              </a:rPr>
              <a:t>void</a:t>
            </a:r>
            <a:r>
              <a:rPr lang="en-US" sz="1400" dirty="0" smtClean="0">
                <a:latin typeface="Monaco"/>
                <a:cs typeface="Monaco"/>
              </a:rPr>
              <a:t> </a:t>
            </a:r>
            <a:r>
              <a:rPr lang="en-US" sz="1400" dirty="0">
                <a:latin typeface="Monaco"/>
                <a:cs typeface="Monaco"/>
              </a:rPr>
              <a:t>loop() { </a:t>
            </a:r>
          </a:p>
          <a:p>
            <a:endParaRPr lang="en-US" sz="1400" dirty="0" smtClean="0">
              <a:latin typeface="Monaco"/>
              <a:cs typeface="Monaco"/>
            </a:endParaRPr>
          </a:p>
          <a:p>
            <a:r>
              <a:rPr lang="en-US" sz="1400" dirty="0" err="1" smtClean="0">
                <a:latin typeface="Monaco"/>
                <a:cs typeface="Monaco"/>
              </a:rPr>
              <a:t>NewTone</a:t>
            </a:r>
            <a:r>
              <a:rPr lang="en-US" sz="1400" dirty="0" smtClean="0">
                <a:latin typeface="Monaco"/>
                <a:cs typeface="Monaco"/>
              </a:rPr>
              <a:t>(</a:t>
            </a:r>
            <a:r>
              <a:rPr lang="en-US" sz="1400" dirty="0" err="1" smtClean="0">
                <a:latin typeface="Monaco"/>
                <a:cs typeface="Monaco"/>
              </a:rPr>
              <a:t>speakerPin</a:t>
            </a:r>
            <a:r>
              <a:rPr lang="en-US" sz="1400" dirty="0" smtClean="0">
                <a:latin typeface="Monaco"/>
                <a:cs typeface="Monaco"/>
              </a:rPr>
              <a:t>, 440); 	</a:t>
            </a:r>
            <a:r>
              <a:rPr lang="en-US" sz="1400" dirty="0" smtClean="0">
                <a:solidFill>
                  <a:srgbClr val="7F7F7F"/>
                </a:solidFill>
                <a:latin typeface="Monaco"/>
                <a:cs typeface="Monaco"/>
              </a:rPr>
              <a:t>/</a:t>
            </a:r>
            <a:r>
              <a:rPr lang="en-US" sz="1400" dirty="0">
                <a:solidFill>
                  <a:srgbClr val="7F7F7F"/>
                </a:solidFill>
                <a:latin typeface="Monaco"/>
                <a:cs typeface="Monaco"/>
              </a:rPr>
              <a:t>/ </a:t>
            </a:r>
            <a:r>
              <a:rPr lang="en-US" sz="1400" dirty="0" smtClean="0">
                <a:solidFill>
                  <a:srgbClr val="7F7F7F"/>
                </a:solidFill>
                <a:latin typeface="Monaco"/>
                <a:cs typeface="Monaco"/>
              </a:rPr>
              <a:t>play a tone through </a:t>
            </a:r>
            <a:r>
              <a:rPr lang="en-US" sz="1400" dirty="0" err="1" smtClean="0">
                <a:solidFill>
                  <a:srgbClr val="7F7F7F"/>
                </a:solidFill>
                <a:latin typeface="Monaco"/>
                <a:cs typeface="Monaco"/>
              </a:rPr>
              <a:t>speakerPin</a:t>
            </a:r>
            <a:r>
              <a:rPr lang="en-US" sz="1400" dirty="0" smtClean="0">
                <a:solidFill>
                  <a:srgbClr val="7F7F7F"/>
                </a:solidFill>
                <a:latin typeface="Monaco"/>
                <a:cs typeface="Monaco"/>
              </a:rPr>
              <a:t> (pin 8) at a frequency of 440Hz </a:t>
            </a:r>
          </a:p>
          <a:p>
            <a:r>
              <a:rPr lang="en-US" sz="1400" dirty="0" smtClean="0">
                <a:solidFill>
                  <a:schemeClr val="accent6"/>
                </a:solidFill>
                <a:latin typeface="Monaco"/>
                <a:cs typeface="Monaco"/>
              </a:rPr>
              <a:t>delay</a:t>
            </a:r>
            <a:r>
              <a:rPr lang="en-US" sz="1400" dirty="0" smtClean="0">
                <a:latin typeface="Monaco"/>
                <a:cs typeface="Monaco"/>
              </a:rPr>
              <a:t>(250); </a:t>
            </a:r>
            <a:r>
              <a:rPr lang="en-US" sz="1400" dirty="0">
                <a:solidFill>
                  <a:srgbClr val="7F7F7F"/>
                </a:solidFill>
                <a:latin typeface="Monaco"/>
                <a:cs typeface="Monaco"/>
              </a:rPr>
              <a:t>// </a:t>
            </a:r>
            <a:r>
              <a:rPr lang="en-US" sz="1400" dirty="0" smtClean="0">
                <a:solidFill>
                  <a:srgbClr val="7F7F7F"/>
                </a:solidFill>
                <a:latin typeface="Monaco"/>
                <a:cs typeface="Monaco"/>
              </a:rPr>
              <a:t>determines length of note, if there is no delay notes are played simultaneously</a:t>
            </a:r>
            <a:endParaRPr lang="en-US" sz="1400" dirty="0">
              <a:latin typeface="Monaco"/>
              <a:cs typeface="Monaco"/>
            </a:endParaRPr>
          </a:p>
          <a:p>
            <a:endParaRPr lang="en-US" sz="1400" dirty="0" smtClean="0">
              <a:latin typeface="Monaco"/>
              <a:cs typeface="Monaco"/>
            </a:endParaRPr>
          </a:p>
          <a:p>
            <a:r>
              <a:rPr lang="en-US" sz="1400" dirty="0" err="1" smtClean="0">
                <a:latin typeface="Monaco"/>
                <a:cs typeface="Monaco"/>
              </a:rPr>
              <a:t>NewTone</a:t>
            </a:r>
            <a:r>
              <a:rPr lang="en-US" sz="1400" dirty="0">
                <a:latin typeface="Monaco"/>
                <a:cs typeface="Monaco"/>
              </a:rPr>
              <a:t>(</a:t>
            </a:r>
            <a:r>
              <a:rPr lang="en-US" sz="1400" dirty="0" err="1">
                <a:latin typeface="Monaco"/>
                <a:cs typeface="Monaco"/>
              </a:rPr>
              <a:t>speakerPin</a:t>
            </a:r>
            <a:r>
              <a:rPr lang="en-US" sz="1400" dirty="0">
                <a:latin typeface="Monaco"/>
                <a:cs typeface="Monaco"/>
              </a:rPr>
              <a:t>, </a:t>
            </a:r>
            <a:r>
              <a:rPr lang="en-US" sz="1400" dirty="0" smtClean="0">
                <a:latin typeface="Monaco"/>
                <a:cs typeface="Monaco"/>
              </a:rPr>
              <a:t>880, 500);</a:t>
            </a:r>
            <a:r>
              <a:rPr lang="en-US" sz="1400" dirty="0" smtClean="0">
                <a:solidFill>
                  <a:srgbClr val="7F7F7F"/>
                </a:solidFill>
                <a:latin typeface="Monaco"/>
                <a:cs typeface="Monaco"/>
              </a:rPr>
              <a:t>/</a:t>
            </a:r>
            <a:r>
              <a:rPr lang="en-US" sz="1400" dirty="0">
                <a:solidFill>
                  <a:srgbClr val="7F7F7F"/>
                </a:solidFill>
                <a:latin typeface="Monaco"/>
                <a:cs typeface="Monaco"/>
              </a:rPr>
              <a:t>/ play a tone through </a:t>
            </a:r>
            <a:r>
              <a:rPr lang="en-US" sz="1400" dirty="0" err="1">
                <a:solidFill>
                  <a:srgbClr val="7F7F7F"/>
                </a:solidFill>
                <a:latin typeface="Monaco"/>
                <a:cs typeface="Monaco"/>
              </a:rPr>
              <a:t>speakerPin</a:t>
            </a:r>
            <a:r>
              <a:rPr lang="en-US" sz="1400" dirty="0">
                <a:solidFill>
                  <a:srgbClr val="7F7F7F"/>
                </a:solidFill>
                <a:latin typeface="Monaco"/>
                <a:cs typeface="Monaco"/>
              </a:rPr>
              <a:t> (pin 8) at a frequency of </a:t>
            </a:r>
            <a:r>
              <a:rPr lang="en-US" sz="1400" dirty="0" smtClean="0">
                <a:solidFill>
                  <a:srgbClr val="7F7F7F"/>
                </a:solidFill>
                <a:latin typeface="Monaco"/>
                <a:cs typeface="Monaco"/>
              </a:rPr>
              <a:t>880Hz</a:t>
            </a:r>
          </a:p>
          <a:p>
            <a:r>
              <a:rPr lang="en-US" sz="1400" dirty="0">
                <a:solidFill>
                  <a:schemeClr val="accent6"/>
                </a:solidFill>
                <a:latin typeface="Monaco"/>
                <a:cs typeface="Monaco"/>
              </a:rPr>
              <a:t>delay</a:t>
            </a:r>
            <a:r>
              <a:rPr lang="en-US" sz="1400" dirty="0" smtClean="0">
                <a:latin typeface="Monaco"/>
                <a:cs typeface="Monaco"/>
              </a:rPr>
              <a:t>(500);</a:t>
            </a:r>
          </a:p>
          <a:p>
            <a:endParaRPr lang="en-US" sz="1400" dirty="0" smtClean="0">
              <a:latin typeface="Monaco"/>
              <a:cs typeface="Monaco"/>
            </a:endParaRPr>
          </a:p>
          <a:p>
            <a:r>
              <a:rPr lang="en-US" sz="1400" dirty="0" err="1" smtClean="0">
                <a:latin typeface="Monaco"/>
                <a:cs typeface="Monaco"/>
              </a:rPr>
              <a:t>noNewTone</a:t>
            </a:r>
            <a:r>
              <a:rPr lang="en-US" sz="1400" dirty="0" smtClean="0">
                <a:latin typeface="Monaco"/>
                <a:cs typeface="Monaco"/>
              </a:rPr>
              <a:t>(); </a:t>
            </a:r>
            <a:r>
              <a:rPr lang="en-US" sz="1400" dirty="0" smtClean="0">
                <a:solidFill>
                  <a:srgbClr val="7F7F7F"/>
                </a:solidFill>
                <a:latin typeface="Monaco"/>
                <a:cs typeface="Monaco"/>
              </a:rPr>
              <a:t>// this stops a note from playing</a:t>
            </a:r>
          </a:p>
          <a:p>
            <a:r>
              <a:rPr lang="en-US" sz="1400" dirty="0" smtClean="0">
                <a:solidFill>
                  <a:schemeClr val="accent6"/>
                </a:solidFill>
                <a:latin typeface="Monaco"/>
                <a:cs typeface="Monaco"/>
              </a:rPr>
              <a:t>delay</a:t>
            </a:r>
            <a:r>
              <a:rPr lang="en-US" sz="1400" dirty="0" smtClean="0">
                <a:latin typeface="Monaco"/>
                <a:cs typeface="Monaco"/>
              </a:rPr>
              <a:t>(500);</a:t>
            </a:r>
          </a:p>
          <a:p>
            <a:endParaRPr lang="en-US" sz="1400" dirty="0">
              <a:latin typeface="Monaco"/>
              <a:cs typeface="Monaco"/>
            </a:endParaRPr>
          </a:p>
          <a:p>
            <a:r>
              <a:rPr lang="en-US" sz="1400" dirty="0" smtClean="0">
                <a:latin typeface="Monaco"/>
                <a:cs typeface="Monaco"/>
              </a:rPr>
              <a:t>}</a:t>
            </a:r>
            <a:endParaRPr lang="en-US" sz="1400" dirty="0">
              <a:latin typeface="Monaco"/>
              <a:cs typeface="Monaco"/>
            </a:endParaRPr>
          </a:p>
          <a:p>
            <a:endParaRPr lang="en-US" sz="1400" dirty="0" smtClean="0">
              <a:latin typeface="Monaco"/>
              <a:cs typeface="Monaco"/>
            </a:endParaRPr>
          </a:p>
        </p:txBody>
      </p:sp>
    </p:spTree>
    <p:extLst>
      <p:ext uri="{BB962C8B-B14F-4D97-AF65-F5344CB8AC3E}">
        <p14:creationId xmlns:p14="http://schemas.microsoft.com/office/powerpoint/2010/main" val="1242576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Make some noise!</a:t>
            </a:r>
            <a:endParaRPr lang="en-US" sz="3200" b="1" spc="300" dirty="0">
              <a:latin typeface="Helvetica Neue Light"/>
              <a:cs typeface="Helvetica Neue Light"/>
            </a:endParaRPr>
          </a:p>
        </p:txBody>
      </p:sp>
      <p:sp>
        <p:nvSpPr>
          <p:cNvPr id="6" name="Rectangle 5"/>
          <p:cNvSpPr/>
          <p:nvPr/>
        </p:nvSpPr>
        <p:spPr>
          <a:xfrm>
            <a:off x="123470" y="1255029"/>
            <a:ext cx="8858250" cy="3970318"/>
          </a:xfrm>
          <a:prstGeom prst="rect">
            <a:avLst/>
          </a:prstGeom>
        </p:spPr>
        <p:txBody>
          <a:bodyPr wrap="square" anchor="ctr">
            <a:spAutoFit/>
          </a:bodyPr>
          <a:lstStyle/>
          <a:p>
            <a:r>
              <a:rPr lang="en-US" dirty="0">
                <a:latin typeface="Helvetica Neue"/>
                <a:cs typeface="Helvetica Neue"/>
              </a:rPr>
              <a:t>Hit the compile button and your speaker should start making some noise! The tone function plays a square wave of your chosen pitch for a specified duration. </a:t>
            </a:r>
          </a:p>
          <a:p>
            <a:r>
              <a:rPr lang="en-US" dirty="0" smtClean="0">
                <a:latin typeface="Helvetica Neue"/>
                <a:cs typeface="Helvetica Neue"/>
              </a:rPr>
              <a:t>Have a go at getting </a:t>
            </a:r>
            <a:r>
              <a:rPr lang="en-US" dirty="0" err="1" smtClean="0">
                <a:latin typeface="Helvetica Neue"/>
                <a:cs typeface="Helvetica Neue"/>
              </a:rPr>
              <a:t>Arduino</a:t>
            </a:r>
            <a:r>
              <a:rPr lang="en-US" dirty="0" smtClean="0">
                <a:latin typeface="Helvetica Neue"/>
                <a:cs typeface="Helvetica Neue"/>
              </a:rPr>
              <a:t> to play a C major scale.</a:t>
            </a:r>
            <a:endParaRPr lang="en-US" dirty="0">
              <a:latin typeface="Helvetica Neue"/>
              <a:cs typeface="Helvetica Neue"/>
            </a:endParaRPr>
          </a:p>
          <a:p>
            <a:endParaRPr lang="en-US" dirty="0" smtClean="0">
              <a:latin typeface="Helvetica Neue"/>
              <a:cs typeface="Helvetica Neue"/>
            </a:endParaRPr>
          </a:p>
          <a:p>
            <a:r>
              <a:rPr lang="en-US" dirty="0" smtClean="0">
                <a:latin typeface="Helvetica Neue"/>
                <a:cs typeface="Helvetica Neue"/>
              </a:rPr>
              <a:t>The frequency values for each tone function are: </a:t>
            </a:r>
          </a:p>
          <a:p>
            <a:endParaRPr lang="en-US" dirty="0">
              <a:latin typeface="Helvetica Neue"/>
              <a:cs typeface="Helvetica Neue"/>
            </a:endParaRPr>
          </a:p>
          <a:p>
            <a:r>
              <a:rPr lang="en-US" dirty="0" smtClean="0">
                <a:latin typeface="Helvetica Neue"/>
                <a:cs typeface="Helvetica Neue"/>
              </a:rPr>
              <a:t>C = 262Hz</a:t>
            </a:r>
          </a:p>
          <a:p>
            <a:r>
              <a:rPr lang="en-US" dirty="0" smtClean="0">
                <a:latin typeface="Helvetica Neue"/>
                <a:cs typeface="Helvetica Neue"/>
              </a:rPr>
              <a:t>D = 294Hz</a:t>
            </a:r>
          </a:p>
          <a:p>
            <a:r>
              <a:rPr lang="en-US" dirty="0" smtClean="0">
                <a:latin typeface="Helvetica Neue"/>
                <a:cs typeface="Helvetica Neue"/>
              </a:rPr>
              <a:t>E = 330Hz</a:t>
            </a:r>
          </a:p>
          <a:p>
            <a:r>
              <a:rPr lang="en-US" dirty="0" smtClean="0">
                <a:latin typeface="Helvetica Neue"/>
                <a:cs typeface="Helvetica Neue"/>
              </a:rPr>
              <a:t>F = 349Hz</a:t>
            </a:r>
          </a:p>
          <a:p>
            <a:r>
              <a:rPr lang="en-US" dirty="0" smtClean="0">
                <a:latin typeface="Helvetica Neue"/>
                <a:cs typeface="Helvetica Neue"/>
              </a:rPr>
              <a:t>G = 392Hz</a:t>
            </a:r>
          </a:p>
          <a:p>
            <a:r>
              <a:rPr lang="en-US" dirty="0" smtClean="0">
                <a:latin typeface="Helvetica Neue"/>
                <a:cs typeface="Helvetica Neue"/>
              </a:rPr>
              <a:t>A = 440Hz</a:t>
            </a:r>
          </a:p>
          <a:p>
            <a:r>
              <a:rPr lang="en-US" dirty="0" smtClean="0">
                <a:latin typeface="Helvetica Neue"/>
                <a:cs typeface="Helvetica Neue"/>
              </a:rPr>
              <a:t>B = 494Hz</a:t>
            </a:r>
          </a:p>
          <a:p>
            <a:r>
              <a:rPr lang="en-US" dirty="0" smtClean="0">
                <a:latin typeface="Helvetica Neue"/>
                <a:cs typeface="Helvetica Neue"/>
              </a:rPr>
              <a:t>C = 523Hz</a:t>
            </a:r>
            <a:endParaRPr lang="en-US" dirty="0">
              <a:latin typeface="Helvetica Neue"/>
              <a:cs typeface="Helvetica Neue"/>
            </a:endParaRPr>
          </a:p>
        </p:txBody>
      </p:sp>
      <p:sp>
        <p:nvSpPr>
          <p:cNvPr id="10" name="Rectangle 9"/>
          <p:cNvSpPr/>
          <p:nvPr/>
        </p:nvSpPr>
        <p:spPr>
          <a:xfrm>
            <a:off x="158750" y="5138120"/>
            <a:ext cx="8858250" cy="1200329"/>
          </a:xfrm>
          <a:prstGeom prst="rect">
            <a:avLst/>
          </a:prstGeom>
        </p:spPr>
        <p:txBody>
          <a:bodyPr wrap="square" anchor="ctr">
            <a:spAutoFit/>
          </a:bodyPr>
          <a:lstStyle/>
          <a:p>
            <a:r>
              <a:rPr lang="en-US" dirty="0" smtClean="0">
                <a:latin typeface="Helvetica Neue"/>
                <a:cs typeface="Helvetica Neue"/>
              </a:rPr>
              <a:t>Don’t forget the delays!</a:t>
            </a:r>
          </a:p>
          <a:p>
            <a:endParaRPr lang="en-US" dirty="0" smtClean="0">
              <a:latin typeface="Helvetica Neue"/>
              <a:cs typeface="Helvetica Neue"/>
            </a:endParaRPr>
          </a:p>
          <a:p>
            <a:r>
              <a:rPr lang="en-US" dirty="0" smtClean="0">
                <a:latin typeface="Helvetica Neue"/>
                <a:cs typeface="Helvetica Neue"/>
              </a:rPr>
              <a:t>Try playing with the ordering of the notes and durations to make a tune. It’s kind of like a step sequencer.</a:t>
            </a:r>
          </a:p>
        </p:txBody>
      </p:sp>
      <p:pic>
        <p:nvPicPr>
          <p:cNvPr id="2" name="Picture 1"/>
          <p:cNvPicPr>
            <a:picLocks noChangeAspect="1"/>
          </p:cNvPicPr>
          <p:nvPr/>
        </p:nvPicPr>
        <p:blipFill>
          <a:blip r:embed="rId3"/>
          <a:stretch>
            <a:fillRect/>
          </a:stretch>
        </p:blipFill>
        <p:spPr>
          <a:xfrm>
            <a:off x="2631722" y="2727678"/>
            <a:ext cx="5680976" cy="1935578"/>
          </a:xfrm>
          <a:prstGeom prst="rect">
            <a:avLst/>
          </a:prstGeom>
        </p:spPr>
      </p:pic>
    </p:spTree>
    <p:extLst>
      <p:ext uri="{BB962C8B-B14F-4D97-AF65-F5344CB8AC3E}">
        <p14:creationId xmlns:p14="http://schemas.microsoft.com/office/powerpoint/2010/main" val="6399840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distance</a:t>
            </a:r>
            <a:endParaRPr lang="en-US" sz="3200" b="1" spc="300" dirty="0">
              <a:latin typeface="Helvetica Neue Light"/>
              <a:cs typeface="Helvetica Neue Light"/>
            </a:endParaRPr>
          </a:p>
        </p:txBody>
      </p:sp>
      <p:sp>
        <p:nvSpPr>
          <p:cNvPr id="6" name="Rectangle 5"/>
          <p:cNvSpPr/>
          <p:nvPr/>
        </p:nvSpPr>
        <p:spPr>
          <a:xfrm>
            <a:off x="123470" y="1296784"/>
            <a:ext cx="8858250" cy="3139321"/>
          </a:xfrm>
          <a:prstGeom prst="rect">
            <a:avLst/>
          </a:prstGeom>
        </p:spPr>
        <p:txBody>
          <a:bodyPr wrap="square" anchor="ctr">
            <a:spAutoFit/>
          </a:bodyPr>
          <a:lstStyle/>
          <a:p>
            <a:r>
              <a:rPr lang="en-US" dirty="0" smtClean="0">
                <a:latin typeface="Helvetica Neue"/>
                <a:cs typeface="Helvetica Neue"/>
              </a:rPr>
              <a:t>This is an ultrasonic sensor it calculates the time between sending a sound and receiving the echo to work out distance it is from an object. This particular sensor, the HC-SR04 sends frequencies of 40,000Hz, with a maximum range of 4m and minimum of 2cm.</a:t>
            </a:r>
          </a:p>
          <a:p>
            <a:endParaRPr lang="en-US" dirty="0">
              <a:latin typeface="Helvetica Neue"/>
              <a:cs typeface="Helvetica Neue"/>
            </a:endParaRPr>
          </a:p>
          <a:p>
            <a:r>
              <a:rPr lang="en-US" dirty="0" smtClean="0">
                <a:latin typeface="Helvetica Neue"/>
                <a:cs typeface="Helvetica Neue"/>
              </a:rPr>
              <a:t>Connect the senor to the </a:t>
            </a:r>
            <a:r>
              <a:rPr lang="en-US" dirty="0" err="1" smtClean="0">
                <a:latin typeface="Helvetica Neue"/>
                <a:cs typeface="Helvetica Neue"/>
              </a:rPr>
              <a:t>Arduino</a:t>
            </a:r>
            <a:r>
              <a:rPr lang="en-US" dirty="0" smtClean="0">
                <a:latin typeface="Helvetica Neue"/>
                <a:cs typeface="Helvetica Neue"/>
              </a:rPr>
              <a:t> as shown in the diagram below. A list of connections is given on the next slide.</a:t>
            </a:r>
          </a:p>
          <a:p>
            <a:endParaRPr lang="en-US" dirty="0">
              <a:latin typeface="Helvetica Neue"/>
              <a:cs typeface="Helvetica Neue"/>
            </a:endParaRPr>
          </a:p>
          <a:p>
            <a:endParaRPr lang="en-US" dirty="0" smtClean="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p:txBody>
      </p:sp>
      <p:pic>
        <p:nvPicPr>
          <p:cNvPr id="3" name="Picture 2"/>
          <p:cNvPicPr>
            <a:picLocks noChangeAspect="1"/>
          </p:cNvPicPr>
          <p:nvPr/>
        </p:nvPicPr>
        <p:blipFill>
          <a:blip r:embed="rId3"/>
          <a:stretch>
            <a:fillRect/>
          </a:stretch>
        </p:blipFill>
        <p:spPr>
          <a:xfrm>
            <a:off x="1039989" y="3343201"/>
            <a:ext cx="6506177" cy="3049133"/>
          </a:xfrm>
          <a:prstGeom prst="rect">
            <a:avLst/>
          </a:prstGeom>
        </p:spPr>
      </p:pic>
    </p:spTree>
    <p:extLst>
      <p:ext uri="{BB962C8B-B14F-4D97-AF65-F5344CB8AC3E}">
        <p14:creationId xmlns:p14="http://schemas.microsoft.com/office/powerpoint/2010/main" val="40450823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distance</a:t>
            </a:r>
            <a:endParaRPr lang="en-US" sz="3200" b="1" spc="300" dirty="0">
              <a:latin typeface="Helvetica Neue Light"/>
              <a:cs typeface="Helvetica Neue Light"/>
            </a:endParaRPr>
          </a:p>
        </p:txBody>
      </p:sp>
      <p:sp>
        <p:nvSpPr>
          <p:cNvPr id="6" name="Rectangle 5"/>
          <p:cNvSpPr/>
          <p:nvPr/>
        </p:nvSpPr>
        <p:spPr>
          <a:xfrm>
            <a:off x="123470" y="1453064"/>
            <a:ext cx="8858250" cy="1754327"/>
          </a:xfrm>
          <a:prstGeom prst="rect">
            <a:avLst/>
          </a:prstGeom>
        </p:spPr>
        <p:txBody>
          <a:bodyPr wrap="square" anchor="ctr">
            <a:spAutoFit/>
          </a:bodyPr>
          <a:lstStyle/>
          <a:p>
            <a:r>
              <a:rPr lang="en-US" dirty="0" smtClean="0">
                <a:latin typeface="Helvetica Neue"/>
                <a:cs typeface="Helvetica Neue"/>
              </a:rPr>
              <a:t>Leave the speaker connected to the </a:t>
            </a:r>
            <a:r>
              <a:rPr lang="en-US" dirty="0" err="1" smtClean="0">
                <a:latin typeface="Helvetica Neue"/>
                <a:cs typeface="Helvetica Neue"/>
              </a:rPr>
              <a:t>Arduino</a:t>
            </a:r>
            <a:r>
              <a:rPr lang="en-US" dirty="0" smtClean="0">
                <a:latin typeface="Helvetica Neue"/>
                <a:cs typeface="Helvetica Neue"/>
              </a:rPr>
              <a:t>, we will be using it shortly! The pin connections are as follows: </a:t>
            </a:r>
          </a:p>
          <a:p>
            <a:endParaRPr lang="en-US" dirty="0">
              <a:latin typeface="Helvetica Neue"/>
              <a:cs typeface="Helvetica Neue"/>
            </a:endParaRPr>
          </a:p>
          <a:p>
            <a:endParaRPr lang="en-US" dirty="0" smtClean="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p:txBody>
      </p:sp>
      <p:graphicFrame>
        <p:nvGraphicFramePr>
          <p:cNvPr id="4" name="Table 3"/>
          <p:cNvGraphicFramePr>
            <a:graphicFrameLocks noGrp="1"/>
          </p:cNvGraphicFramePr>
          <p:nvPr>
            <p:extLst>
              <p:ext uri="{D42A27DB-BD31-4B8C-83A1-F6EECF244321}">
                <p14:modId xmlns:p14="http://schemas.microsoft.com/office/powerpoint/2010/main" val="3632739091"/>
              </p:ext>
            </p:extLst>
          </p:nvPr>
        </p:nvGraphicFramePr>
        <p:xfrm>
          <a:off x="2458860" y="2580070"/>
          <a:ext cx="4233334" cy="1828800"/>
        </p:xfrm>
        <a:graphic>
          <a:graphicData uri="http://schemas.openxmlformats.org/drawingml/2006/table">
            <a:tbl>
              <a:tblPr firstRow="1" bandRow="1">
                <a:tableStyleId>{3B4B98B0-60AC-42C2-AFA5-B58CD77FA1E5}</a:tableStyleId>
              </a:tblPr>
              <a:tblGrid>
                <a:gridCol w="2116667"/>
                <a:gridCol w="2116667"/>
              </a:tblGrid>
              <a:tr h="323200">
                <a:tc>
                  <a:txBody>
                    <a:bodyPr/>
                    <a:lstStyle/>
                    <a:p>
                      <a:r>
                        <a:rPr lang="en-US" dirty="0" smtClean="0">
                          <a:latin typeface="Helvetica Neue Light"/>
                          <a:cs typeface="Helvetica Neue Light"/>
                        </a:rPr>
                        <a:t>HC-SR04</a:t>
                      </a:r>
                      <a:endParaRPr lang="en-US" b="1" dirty="0">
                        <a:latin typeface="Helvetica Neue Light"/>
                        <a:cs typeface="Helvetica Neue Light"/>
                      </a:endParaRPr>
                    </a:p>
                  </a:txBody>
                  <a:tcPr/>
                </a:tc>
                <a:tc>
                  <a:txBody>
                    <a:bodyPr/>
                    <a:lstStyle/>
                    <a:p>
                      <a:r>
                        <a:rPr lang="en-US" dirty="0" err="1" smtClean="0">
                          <a:latin typeface="Helvetica Neue Light"/>
                          <a:cs typeface="Helvetica Neue Light"/>
                        </a:rPr>
                        <a:t>Arduino</a:t>
                      </a:r>
                      <a:endParaRPr lang="en-US" b="1" dirty="0">
                        <a:latin typeface="Helvetica Neue Light"/>
                        <a:cs typeface="Helvetica Neue Light"/>
                      </a:endParaRPr>
                    </a:p>
                  </a:txBody>
                  <a:tcPr/>
                </a:tc>
              </a:tr>
              <a:tr h="323200">
                <a:tc>
                  <a:txBody>
                    <a:bodyPr/>
                    <a:lstStyle/>
                    <a:p>
                      <a:r>
                        <a:rPr lang="en-US" dirty="0" err="1" smtClean="0">
                          <a:latin typeface="Helvetica Neue Light"/>
                          <a:cs typeface="Helvetica Neue Light"/>
                        </a:rPr>
                        <a:t>Vcc</a:t>
                      </a:r>
                      <a:endParaRPr lang="en-US" dirty="0">
                        <a:latin typeface="Helvetica Neue Light"/>
                        <a:cs typeface="Helvetica Neue Light"/>
                      </a:endParaRPr>
                    </a:p>
                  </a:txBody>
                  <a:tcPr/>
                </a:tc>
                <a:tc>
                  <a:txBody>
                    <a:bodyPr/>
                    <a:lstStyle/>
                    <a:p>
                      <a:r>
                        <a:rPr lang="en-US" dirty="0" smtClean="0">
                          <a:latin typeface="Helvetica Neue Light"/>
                          <a:cs typeface="Helvetica Neue Light"/>
                        </a:rPr>
                        <a:t>5V</a:t>
                      </a:r>
                      <a:endParaRPr lang="en-US" dirty="0">
                        <a:latin typeface="Helvetica Neue Light"/>
                        <a:cs typeface="Helvetica Neue Light"/>
                      </a:endParaRPr>
                    </a:p>
                  </a:txBody>
                  <a:tcPr/>
                </a:tc>
              </a:tr>
              <a:tr h="323200">
                <a:tc>
                  <a:txBody>
                    <a:bodyPr/>
                    <a:lstStyle/>
                    <a:p>
                      <a:r>
                        <a:rPr lang="en-US" dirty="0" smtClean="0">
                          <a:latin typeface="Helvetica Neue Light"/>
                          <a:cs typeface="Helvetica Neue Light"/>
                        </a:rPr>
                        <a:t>Trig</a:t>
                      </a:r>
                      <a:endParaRPr lang="en-US" dirty="0">
                        <a:latin typeface="Helvetica Neue Light"/>
                        <a:cs typeface="Helvetica Neue Light"/>
                      </a:endParaRPr>
                    </a:p>
                  </a:txBody>
                  <a:tcPr/>
                </a:tc>
                <a:tc>
                  <a:txBody>
                    <a:bodyPr/>
                    <a:lstStyle/>
                    <a:p>
                      <a:r>
                        <a:rPr lang="en-US" dirty="0" smtClean="0">
                          <a:latin typeface="Helvetica Neue Light"/>
                          <a:cs typeface="Helvetica Neue Light"/>
                        </a:rPr>
                        <a:t>12</a:t>
                      </a:r>
                      <a:endParaRPr lang="en-US" dirty="0">
                        <a:latin typeface="Helvetica Neue Light"/>
                        <a:cs typeface="Helvetica Neue Light"/>
                      </a:endParaRPr>
                    </a:p>
                  </a:txBody>
                  <a:tcPr/>
                </a:tc>
              </a:tr>
              <a:tr h="323200">
                <a:tc>
                  <a:txBody>
                    <a:bodyPr/>
                    <a:lstStyle/>
                    <a:p>
                      <a:r>
                        <a:rPr lang="en-US" dirty="0" smtClean="0">
                          <a:latin typeface="Helvetica Neue Light"/>
                          <a:cs typeface="Helvetica Neue Light"/>
                        </a:rPr>
                        <a:t>Echo</a:t>
                      </a:r>
                      <a:endParaRPr lang="en-US" dirty="0">
                        <a:latin typeface="Helvetica Neue Light"/>
                        <a:cs typeface="Helvetica Neue Light"/>
                      </a:endParaRPr>
                    </a:p>
                  </a:txBody>
                  <a:tcPr/>
                </a:tc>
                <a:tc>
                  <a:txBody>
                    <a:bodyPr/>
                    <a:lstStyle/>
                    <a:p>
                      <a:r>
                        <a:rPr lang="en-US" dirty="0" smtClean="0">
                          <a:latin typeface="Helvetica Neue Light"/>
                          <a:cs typeface="Helvetica Neue Light"/>
                        </a:rPr>
                        <a:t>11</a:t>
                      </a:r>
                      <a:endParaRPr lang="en-US" dirty="0">
                        <a:latin typeface="Helvetica Neue Light"/>
                        <a:cs typeface="Helvetica Neue Light"/>
                      </a:endParaRPr>
                    </a:p>
                  </a:txBody>
                  <a:tcPr/>
                </a:tc>
              </a:tr>
              <a:tr h="323200">
                <a:tc>
                  <a:txBody>
                    <a:bodyPr/>
                    <a:lstStyle/>
                    <a:p>
                      <a:r>
                        <a:rPr lang="en-US" dirty="0" err="1" smtClean="0">
                          <a:latin typeface="Helvetica Neue Light"/>
                          <a:cs typeface="Helvetica Neue Light"/>
                        </a:rPr>
                        <a:t>Gnd</a:t>
                      </a:r>
                      <a:endParaRPr lang="en-US" dirty="0">
                        <a:latin typeface="Helvetica Neue Light"/>
                        <a:cs typeface="Helvetica Neue Light"/>
                      </a:endParaRPr>
                    </a:p>
                  </a:txBody>
                  <a:tcPr/>
                </a:tc>
                <a:tc>
                  <a:txBody>
                    <a:bodyPr/>
                    <a:lstStyle/>
                    <a:p>
                      <a:r>
                        <a:rPr lang="en-US" dirty="0" err="1" smtClean="0">
                          <a:latin typeface="Helvetica Neue Light"/>
                          <a:cs typeface="Helvetica Neue Light"/>
                        </a:rPr>
                        <a:t>Gnd</a:t>
                      </a:r>
                      <a:endParaRPr lang="en-US" dirty="0">
                        <a:latin typeface="Helvetica Neue Light"/>
                        <a:cs typeface="Helvetica Neue Light"/>
                      </a:endParaRPr>
                    </a:p>
                  </a:txBody>
                  <a:tcPr/>
                </a:tc>
              </a:tr>
            </a:tbl>
          </a:graphicData>
        </a:graphic>
      </p:graphicFrame>
      <p:sp>
        <p:nvSpPr>
          <p:cNvPr id="8" name="Rectangle 7"/>
          <p:cNvSpPr/>
          <p:nvPr/>
        </p:nvSpPr>
        <p:spPr>
          <a:xfrm>
            <a:off x="123470" y="5027145"/>
            <a:ext cx="8858250" cy="1477328"/>
          </a:xfrm>
          <a:prstGeom prst="rect">
            <a:avLst/>
          </a:prstGeom>
        </p:spPr>
        <p:txBody>
          <a:bodyPr wrap="square" anchor="ctr">
            <a:spAutoFit/>
          </a:bodyPr>
          <a:lstStyle/>
          <a:p>
            <a:r>
              <a:rPr lang="en-US" dirty="0">
                <a:latin typeface="Helvetica Neue"/>
                <a:cs typeface="Helvetica Neue"/>
              </a:rPr>
              <a:t>Y</a:t>
            </a:r>
            <a:r>
              <a:rPr lang="en-US" dirty="0" smtClean="0">
                <a:latin typeface="Helvetica Neue"/>
                <a:cs typeface="Helvetica Neue"/>
              </a:rPr>
              <a:t>ou now have the whole of your Theremin-like instrument’s hardware setup ready!</a:t>
            </a:r>
          </a:p>
          <a:p>
            <a:endParaRPr lang="en-US" dirty="0">
              <a:latin typeface="Helvetica Neue"/>
              <a:cs typeface="Helvetica Neue"/>
            </a:endParaRPr>
          </a:p>
          <a:p>
            <a:endParaRPr lang="en-US" dirty="0" smtClean="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p:txBody>
      </p:sp>
    </p:spTree>
    <p:extLst>
      <p:ext uri="{BB962C8B-B14F-4D97-AF65-F5344CB8AC3E}">
        <p14:creationId xmlns:p14="http://schemas.microsoft.com/office/powerpoint/2010/main" val="3732313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310684"/>
            <a:ext cx="8858250" cy="3970318"/>
          </a:xfrm>
          <a:prstGeom prst="rect">
            <a:avLst/>
          </a:prstGeom>
        </p:spPr>
        <p:txBody>
          <a:bodyPr wrap="square" anchor="ctr">
            <a:spAutoFit/>
          </a:bodyPr>
          <a:lstStyle/>
          <a:p>
            <a:r>
              <a:rPr lang="en-US" dirty="0">
                <a:latin typeface="Helvetica Neue"/>
                <a:cs typeface="Helvetica Neue"/>
              </a:rPr>
              <a:t>The </a:t>
            </a:r>
            <a:r>
              <a:rPr lang="en-US" dirty="0" err="1">
                <a:latin typeface="Helvetica Neue"/>
                <a:cs typeface="Helvetica Neue"/>
              </a:rPr>
              <a:t>Arduino</a:t>
            </a:r>
            <a:r>
              <a:rPr lang="en-US" dirty="0">
                <a:latin typeface="Helvetica Neue"/>
                <a:cs typeface="Helvetica Neue"/>
              </a:rPr>
              <a:t> is a tool known as a </a:t>
            </a:r>
            <a:r>
              <a:rPr lang="en-US" b="1" dirty="0">
                <a:latin typeface="Helvetica Neue"/>
                <a:cs typeface="Helvetica Neue"/>
              </a:rPr>
              <a:t>microcontroller; </a:t>
            </a:r>
            <a:r>
              <a:rPr lang="en-US" dirty="0">
                <a:latin typeface="Helvetica Neue"/>
                <a:cs typeface="Helvetica Neue"/>
              </a:rPr>
              <a:t>it is basically a device that you can use externally from, or in conjunction with a computer to sense and control physical inputs and outputs. With a focus on enhancing interactivity, the </a:t>
            </a:r>
            <a:r>
              <a:rPr lang="en-US" dirty="0" err="1">
                <a:latin typeface="Helvetica Neue"/>
                <a:cs typeface="Helvetica Neue"/>
              </a:rPr>
              <a:t>Arduino</a:t>
            </a:r>
            <a:r>
              <a:rPr lang="en-US" dirty="0">
                <a:latin typeface="Helvetica Neue"/>
                <a:cs typeface="Helvetica Neue"/>
              </a:rPr>
              <a:t> can be used as a standalone device, or interfaced with your computer to control other software packages.</a:t>
            </a:r>
            <a:endParaRPr lang="en-GB" dirty="0">
              <a:latin typeface="Helvetica Neue"/>
              <a:cs typeface="Helvetica Neue"/>
            </a:endParaRPr>
          </a:p>
          <a:p>
            <a:r>
              <a:rPr lang="en-US" dirty="0">
                <a:latin typeface="Helvetica Neue"/>
                <a:cs typeface="Helvetica Neue"/>
              </a:rPr>
              <a:t> </a:t>
            </a:r>
            <a:endParaRPr lang="en-GB" dirty="0">
              <a:latin typeface="Helvetica Neue"/>
              <a:cs typeface="Helvetica Neue"/>
            </a:endParaRPr>
          </a:p>
          <a:p>
            <a:r>
              <a:rPr lang="en-US" dirty="0">
                <a:latin typeface="Helvetica Neue"/>
                <a:cs typeface="Helvetica Neue"/>
              </a:rPr>
              <a:t>You can buy </a:t>
            </a:r>
            <a:r>
              <a:rPr lang="en-US" dirty="0" err="1">
                <a:latin typeface="Helvetica Neue"/>
                <a:cs typeface="Helvetica Neue"/>
              </a:rPr>
              <a:t>Arduinos</a:t>
            </a:r>
            <a:r>
              <a:rPr lang="en-US" dirty="0">
                <a:latin typeface="Helvetica Neue"/>
                <a:cs typeface="Helvetica Neue"/>
              </a:rPr>
              <a:t> pre-assembled, there are also many variations of the </a:t>
            </a:r>
            <a:r>
              <a:rPr lang="en-US" dirty="0" err="1">
                <a:latin typeface="Helvetica Neue"/>
                <a:cs typeface="Helvetica Neue"/>
              </a:rPr>
              <a:t>Arduino</a:t>
            </a:r>
            <a:r>
              <a:rPr lang="en-US" dirty="0">
                <a:latin typeface="Helvetica Neue"/>
                <a:cs typeface="Helvetica Neue"/>
              </a:rPr>
              <a:t>, known as clones, that you can assemble yourself. To support the physical side of the </a:t>
            </a:r>
            <a:r>
              <a:rPr lang="en-US" dirty="0" err="1">
                <a:latin typeface="Helvetica Neue"/>
                <a:cs typeface="Helvetica Neue"/>
              </a:rPr>
              <a:t>Arduino</a:t>
            </a:r>
            <a:r>
              <a:rPr lang="en-US" dirty="0">
                <a:latin typeface="Helvetica Neue"/>
                <a:cs typeface="Helvetica Neue"/>
              </a:rPr>
              <a:t>, there is a free and open source </a:t>
            </a:r>
            <a:r>
              <a:rPr lang="en-US" dirty="0" smtClean="0">
                <a:latin typeface="Helvetica Neue"/>
                <a:cs typeface="Helvetica Neue"/>
              </a:rPr>
              <a:t>software that </a:t>
            </a:r>
            <a:r>
              <a:rPr lang="en-US" dirty="0">
                <a:latin typeface="Helvetica Neue"/>
                <a:cs typeface="Helvetica Neue"/>
              </a:rPr>
              <a:t>allows you to easily program the microcontroller.</a:t>
            </a:r>
            <a:endParaRPr lang="en-GB" dirty="0">
              <a:latin typeface="Helvetica Neue"/>
              <a:cs typeface="Helvetica Neue"/>
            </a:endParaRPr>
          </a:p>
          <a:p>
            <a:endParaRPr lang="en-US" dirty="0">
              <a:latin typeface="Helvetica Neue"/>
              <a:cs typeface="Helvetica Neue"/>
            </a:endParaRPr>
          </a:p>
          <a:p>
            <a:endParaRPr lang="en-US" dirty="0" smtClean="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err="1" smtClean="0">
                <a:latin typeface="Helvetica Neue Light"/>
                <a:cs typeface="Helvetica Neue Light"/>
              </a:rPr>
              <a:t>Arduino</a:t>
            </a:r>
            <a:r>
              <a:rPr lang="en-US" sz="3200" b="1" spc="300" dirty="0" smtClean="0">
                <a:latin typeface="Helvetica Neue Light"/>
                <a:cs typeface="Helvetica Neue Light"/>
              </a:rPr>
              <a:t> Intro</a:t>
            </a:r>
            <a:endParaRPr lang="en-US" sz="3200" b="1" spc="300" dirty="0">
              <a:latin typeface="Helvetica Neue Light"/>
              <a:cs typeface="Helvetica Neue Light"/>
            </a:endParaRPr>
          </a:p>
        </p:txBody>
      </p:sp>
      <p:pic>
        <p:nvPicPr>
          <p:cNvPr id="6" name="Picture 5" descr="Macintosh HD:private:var:folders:8h:5_swyvgx6vs0hvd_7j4q3z9h0000gn:T:TemporaryItems:720px-Arduino_Logo.svg.png"/>
          <p:cNvPicPr/>
          <p:nvPr/>
        </p:nvPicPr>
        <p:blipFill>
          <a:blip r:embed="rId2">
            <a:alphaModFix amt="22000"/>
            <a:extLst>
              <a:ext uri="{28A0092B-C50C-407E-A947-70E740481C1C}">
                <a14:useLocalDpi xmlns:a14="http://schemas.microsoft.com/office/drawing/2010/main" val="0"/>
              </a:ext>
            </a:extLst>
          </a:blip>
          <a:srcRect/>
          <a:stretch>
            <a:fillRect/>
          </a:stretch>
        </p:blipFill>
        <p:spPr bwMode="auto">
          <a:xfrm>
            <a:off x="5752728" y="4366602"/>
            <a:ext cx="2683510" cy="1828800"/>
          </a:xfrm>
          <a:prstGeom prst="rect">
            <a:avLst/>
          </a:prstGeom>
          <a:noFill/>
          <a:ln>
            <a:noFill/>
          </a:ln>
        </p:spPr>
      </p:pic>
    </p:spTree>
    <p:extLst>
      <p:ext uri="{BB962C8B-B14F-4D97-AF65-F5344CB8AC3E}">
        <p14:creationId xmlns:p14="http://schemas.microsoft.com/office/powerpoint/2010/main" val="511237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distance</a:t>
            </a:r>
            <a:endParaRPr lang="en-US" sz="3200" b="1" spc="300" dirty="0">
              <a:latin typeface="Helvetica Neue Light"/>
              <a:cs typeface="Helvetica Neue Light"/>
            </a:endParaRPr>
          </a:p>
        </p:txBody>
      </p:sp>
      <p:sp>
        <p:nvSpPr>
          <p:cNvPr id="6" name="Rectangle 5"/>
          <p:cNvSpPr/>
          <p:nvPr/>
        </p:nvSpPr>
        <p:spPr>
          <a:xfrm>
            <a:off x="109359" y="1647316"/>
            <a:ext cx="8858250" cy="923330"/>
          </a:xfrm>
          <a:prstGeom prst="rect">
            <a:avLst/>
          </a:prstGeom>
        </p:spPr>
        <p:txBody>
          <a:bodyPr wrap="square" anchor="ctr">
            <a:spAutoFit/>
          </a:bodyPr>
          <a:lstStyle/>
          <a:p>
            <a:r>
              <a:rPr lang="en-US" dirty="0" smtClean="0">
                <a:latin typeface="Helvetica Neue"/>
                <a:cs typeface="Helvetica Neue"/>
              </a:rPr>
              <a:t>We are using the </a:t>
            </a:r>
            <a:r>
              <a:rPr lang="en-US" dirty="0" err="1" smtClean="0">
                <a:latin typeface="Helvetica Neue"/>
                <a:cs typeface="Helvetica Neue"/>
              </a:rPr>
              <a:t>NewPing</a:t>
            </a:r>
            <a:r>
              <a:rPr lang="en-US" dirty="0" smtClean="0">
                <a:latin typeface="Helvetica Neue"/>
                <a:cs typeface="Helvetica Neue"/>
              </a:rPr>
              <a:t> library to make it easier to get the </a:t>
            </a:r>
            <a:r>
              <a:rPr lang="en-US" dirty="0" err="1" smtClean="0">
                <a:latin typeface="Helvetica Neue"/>
                <a:cs typeface="Helvetica Neue"/>
              </a:rPr>
              <a:t>Arduino</a:t>
            </a:r>
            <a:r>
              <a:rPr lang="en-US" dirty="0" smtClean="0">
                <a:latin typeface="Helvetica Neue"/>
                <a:cs typeface="Helvetica Neue"/>
              </a:rPr>
              <a:t> talking to the ultrasonic sensor. Please download the library from </a:t>
            </a:r>
            <a:r>
              <a:rPr lang="en-US" dirty="0" smtClean="0">
                <a:latin typeface="Helvetica Neue"/>
                <a:cs typeface="Helvetica Neue"/>
                <a:hlinkClick r:id="rId3"/>
              </a:rPr>
              <a:t>here</a:t>
            </a:r>
            <a:r>
              <a:rPr lang="en-US" dirty="0">
                <a:latin typeface="Helvetica Neue"/>
                <a:cs typeface="Helvetica Neue"/>
              </a:rPr>
              <a:t> </a:t>
            </a:r>
            <a:r>
              <a:rPr lang="en-US" dirty="0" smtClean="0">
                <a:latin typeface="Helvetica Neue"/>
                <a:cs typeface="Helvetica Neue"/>
              </a:rPr>
              <a:t>and install it like you did for the </a:t>
            </a:r>
            <a:r>
              <a:rPr lang="en-US" dirty="0" err="1" smtClean="0">
                <a:latin typeface="Helvetica Neue"/>
                <a:cs typeface="Helvetica Neue"/>
              </a:rPr>
              <a:t>NewTone</a:t>
            </a:r>
            <a:r>
              <a:rPr lang="en-US" dirty="0" smtClean="0">
                <a:latin typeface="Helvetica Neue"/>
                <a:cs typeface="Helvetica Neue"/>
              </a:rPr>
              <a:t> library. It is also in the folder for the workshop.</a:t>
            </a:r>
            <a:endParaRPr lang="en-US" dirty="0">
              <a:latin typeface="Helvetica Neue"/>
              <a:cs typeface="Helvetica Neue"/>
            </a:endParaRPr>
          </a:p>
        </p:txBody>
      </p:sp>
      <p:pic>
        <p:nvPicPr>
          <p:cNvPr id="8" name="Picture 7"/>
          <p:cNvPicPr>
            <a:picLocks noChangeAspect="1"/>
          </p:cNvPicPr>
          <p:nvPr/>
        </p:nvPicPr>
        <p:blipFill>
          <a:blip r:embed="rId4"/>
          <a:stretch>
            <a:fillRect/>
          </a:stretch>
        </p:blipFill>
        <p:spPr>
          <a:xfrm>
            <a:off x="4835321" y="3331741"/>
            <a:ext cx="3239797" cy="2477164"/>
          </a:xfrm>
          <a:prstGeom prst="rect">
            <a:avLst/>
          </a:prstGeom>
        </p:spPr>
      </p:pic>
      <p:sp>
        <p:nvSpPr>
          <p:cNvPr id="9" name="TextBox 8"/>
          <p:cNvSpPr txBox="1"/>
          <p:nvPr/>
        </p:nvSpPr>
        <p:spPr>
          <a:xfrm>
            <a:off x="723229" y="5785609"/>
            <a:ext cx="7338132" cy="523220"/>
          </a:xfrm>
          <a:prstGeom prst="rect">
            <a:avLst/>
          </a:prstGeom>
          <a:noFill/>
        </p:spPr>
        <p:txBody>
          <a:bodyPr wrap="square" rtlCol="0">
            <a:spAutoFit/>
          </a:bodyPr>
          <a:lstStyle/>
          <a:p>
            <a:pPr algn="r"/>
            <a:r>
              <a:rPr lang="en-US" i="1" dirty="0" smtClean="0">
                <a:latin typeface="Helvetica Neue"/>
                <a:cs typeface="Helvetica Neue"/>
              </a:rPr>
              <a:t>Ultrasonic Sensor</a:t>
            </a:r>
            <a:endParaRPr lang="en-US" dirty="0">
              <a:latin typeface="Helvetica Neue"/>
              <a:cs typeface="Helvetica Neue"/>
            </a:endParaRPr>
          </a:p>
          <a:p>
            <a:pPr algn="r"/>
            <a:r>
              <a:rPr lang="en-US" sz="1000" dirty="0">
                <a:latin typeface="Helvetica Neue"/>
                <a:cs typeface="Helvetica Neue"/>
              </a:rPr>
              <a:t>(Source</a:t>
            </a:r>
            <a:r>
              <a:rPr lang="en-US" sz="1000" dirty="0" smtClean="0">
                <a:latin typeface="Helvetica Neue"/>
                <a:cs typeface="Helvetica Neue"/>
              </a:rPr>
              <a:t>: </a:t>
            </a:r>
            <a:r>
              <a:rPr lang="pl-PL" sz="1000" dirty="0">
                <a:latin typeface="Helvetica Neue"/>
                <a:cs typeface="Helvetica Neue"/>
              </a:rPr>
              <a:t>http://</a:t>
            </a:r>
            <a:r>
              <a:rPr lang="pl-PL" sz="1000" dirty="0" err="1">
                <a:latin typeface="Helvetica Neue"/>
                <a:cs typeface="Helvetica Neue"/>
              </a:rPr>
              <a:t>www.robosoftsystems.co.in</a:t>
            </a:r>
            <a:r>
              <a:rPr lang="pl-PL" sz="1000" dirty="0">
                <a:latin typeface="Helvetica Neue"/>
                <a:cs typeface="Helvetica Neue"/>
              </a:rPr>
              <a:t>/</a:t>
            </a:r>
            <a:r>
              <a:rPr lang="pl-PL" sz="1000" dirty="0" err="1">
                <a:latin typeface="Helvetica Neue"/>
                <a:cs typeface="Helvetica Neue"/>
              </a:rPr>
              <a:t>wikidocs</a:t>
            </a:r>
            <a:r>
              <a:rPr lang="pl-PL" sz="1000" dirty="0">
                <a:latin typeface="Helvetica Neue"/>
                <a:cs typeface="Helvetica Neue"/>
              </a:rPr>
              <a:t>/</a:t>
            </a:r>
            <a:r>
              <a:rPr lang="pl-PL" sz="1000" dirty="0" err="1">
                <a:latin typeface="Helvetica Neue"/>
                <a:cs typeface="Helvetica Neue"/>
              </a:rPr>
              <a:t>images</a:t>
            </a:r>
            <a:r>
              <a:rPr lang="pl-PL" sz="1000" dirty="0">
                <a:latin typeface="Helvetica Neue"/>
                <a:cs typeface="Helvetica Neue"/>
              </a:rPr>
              <a:t>/</a:t>
            </a:r>
            <a:r>
              <a:rPr lang="pl-PL" sz="1000" dirty="0" err="1">
                <a:latin typeface="Helvetica Neue"/>
                <a:cs typeface="Helvetica Neue"/>
              </a:rPr>
              <a:t>archive</a:t>
            </a:r>
            <a:r>
              <a:rPr lang="pl-PL" sz="1000" dirty="0">
                <a:latin typeface="Helvetica Neue"/>
                <a:cs typeface="Helvetica Neue"/>
              </a:rPr>
              <a:t>/8/84/20130108065629!HC-SR04.jpg</a:t>
            </a:r>
            <a:r>
              <a:rPr lang="en-US" sz="1000" dirty="0" smtClean="0">
                <a:latin typeface="Helvetica Neue"/>
                <a:cs typeface="Helvetica Neue"/>
                <a:hlinkClick r:id="rId5"/>
              </a:rPr>
              <a:t>)</a:t>
            </a:r>
            <a:endParaRPr lang="en-US" sz="1000" dirty="0">
              <a:latin typeface="Helvetica Neue"/>
              <a:cs typeface="Helvetica Neue"/>
              <a:hlinkClick r:id="rId5"/>
            </a:endParaRPr>
          </a:p>
        </p:txBody>
      </p:sp>
    </p:spTree>
    <p:extLst>
      <p:ext uri="{BB962C8B-B14F-4D97-AF65-F5344CB8AC3E}">
        <p14:creationId xmlns:p14="http://schemas.microsoft.com/office/powerpoint/2010/main" val="3533858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distance</a:t>
            </a:r>
            <a:endParaRPr lang="en-US" sz="3200" b="1" spc="300" dirty="0">
              <a:latin typeface="Helvetica Neue Light"/>
              <a:cs typeface="Helvetica Neue Light"/>
            </a:endParaRPr>
          </a:p>
        </p:txBody>
      </p:sp>
      <p:sp>
        <p:nvSpPr>
          <p:cNvPr id="8" name="Rectangle 7"/>
          <p:cNvSpPr/>
          <p:nvPr/>
        </p:nvSpPr>
        <p:spPr>
          <a:xfrm>
            <a:off x="158750" y="1723590"/>
            <a:ext cx="8858250" cy="5078312"/>
          </a:xfrm>
          <a:prstGeom prst="rect">
            <a:avLst/>
          </a:prstGeom>
        </p:spPr>
        <p:txBody>
          <a:bodyPr wrap="square" anchor="ctr">
            <a:spAutoFit/>
          </a:bodyPr>
          <a:lstStyle/>
          <a:p>
            <a:r>
              <a:rPr lang="en-US" sz="1200" dirty="0" smtClean="0">
                <a:latin typeface="Monaco"/>
                <a:cs typeface="Monaco"/>
              </a:rPr>
              <a:t>#</a:t>
            </a:r>
            <a:r>
              <a:rPr lang="en-US" sz="1200" dirty="0">
                <a:latin typeface="Monaco"/>
                <a:cs typeface="Monaco"/>
              </a:rPr>
              <a:t>include &lt;</a:t>
            </a:r>
            <a:r>
              <a:rPr lang="en-US" sz="1200" dirty="0" err="1">
                <a:latin typeface="Monaco"/>
                <a:cs typeface="Monaco"/>
              </a:rPr>
              <a:t>NewPing.h</a:t>
            </a:r>
            <a:r>
              <a:rPr lang="en-US" sz="1200" dirty="0">
                <a:latin typeface="Monaco"/>
                <a:cs typeface="Monaco"/>
              </a:rPr>
              <a:t>&gt;</a:t>
            </a:r>
          </a:p>
          <a:p>
            <a:endParaRPr lang="en-US" sz="1200" dirty="0">
              <a:latin typeface="Monaco"/>
              <a:cs typeface="Monaco"/>
            </a:endParaRPr>
          </a:p>
          <a:p>
            <a:r>
              <a:rPr lang="en-US" sz="1200" dirty="0">
                <a:latin typeface="Monaco"/>
                <a:cs typeface="Monaco"/>
              </a:rPr>
              <a:t>#define TRIGGER_PIN  12  </a:t>
            </a:r>
            <a:r>
              <a:rPr lang="en-US" sz="1200" dirty="0">
                <a:solidFill>
                  <a:schemeClr val="bg1">
                    <a:lumMod val="50000"/>
                  </a:schemeClr>
                </a:solidFill>
                <a:latin typeface="Monaco"/>
                <a:cs typeface="Monaco"/>
              </a:rPr>
              <a:t>// </a:t>
            </a:r>
            <a:r>
              <a:rPr lang="en-US" sz="1200" dirty="0" err="1">
                <a:solidFill>
                  <a:schemeClr val="bg1">
                    <a:lumMod val="50000"/>
                  </a:schemeClr>
                </a:solidFill>
                <a:latin typeface="Monaco"/>
                <a:cs typeface="Monaco"/>
              </a:rPr>
              <a:t>Arduino</a:t>
            </a:r>
            <a:r>
              <a:rPr lang="en-US" sz="1200" dirty="0">
                <a:solidFill>
                  <a:schemeClr val="bg1">
                    <a:lumMod val="50000"/>
                  </a:schemeClr>
                </a:solidFill>
                <a:latin typeface="Monaco"/>
                <a:cs typeface="Monaco"/>
              </a:rPr>
              <a:t> pin tied to trigger pin on the ultrasonic sensor.</a:t>
            </a:r>
          </a:p>
          <a:p>
            <a:r>
              <a:rPr lang="en-US" sz="1200" dirty="0">
                <a:latin typeface="Monaco"/>
                <a:cs typeface="Monaco"/>
              </a:rPr>
              <a:t>#define ECHO_PIN     11  </a:t>
            </a:r>
            <a:r>
              <a:rPr lang="en-US" sz="1200" dirty="0">
                <a:solidFill>
                  <a:srgbClr val="7F7F7F"/>
                </a:solidFill>
                <a:latin typeface="Monaco"/>
                <a:cs typeface="Monaco"/>
              </a:rPr>
              <a:t>// </a:t>
            </a:r>
            <a:r>
              <a:rPr lang="en-US" sz="1200" dirty="0" err="1">
                <a:solidFill>
                  <a:srgbClr val="7F7F7F"/>
                </a:solidFill>
                <a:latin typeface="Monaco"/>
                <a:cs typeface="Monaco"/>
              </a:rPr>
              <a:t>Arduino</a:t>
            </a:r>
            <a:r>
              <a:rPr lang="en-US" sz="1200" dirty="0">
                <a:solidFill>
                  <a:srgbClr val="7F7F7F"/>
                </a:solidFill>
                <a:latin typeface="Monaco"/>
                <a:cs typeface="Monaco"/>
              </a:rPr>
              <a:t> pin tied to echo pin on the ultrasonic sensor.</a:t>
            </a:r>
          </a:p>
          <a:p>
            <a:r>
              <a:rPr lang="en-US" sz="1200" dirty="0">
                <a:latin typeface="Monaco"/>
                <a:cs typeface="Monaco"/>
              </a:rPr>
              <a:t>#define MAX_DISTANCE 200 </a:t>
            </a:r>
            <a:r>
              <a:rPr lang="en-US" sz="1200" dirty="0">
                <a:solidFill>
                  <a:srgbClr val="7F7F7F"/>
                </a:solidFill>
                <a:latin typeface="Monaco"/>
                <a:cs typeface="Monaco"/>
              </a:rPr>
              <a:t>// Maximum distance we want to ping for (in centimeters). </a:t>
            </a:r>
          </a:p>
          <a:p>
            <a:endParaRPr lang="en-US" sz="1200" dirty="0">
              <a:latin typeface="Monaco"/>
              <a:cs typeface="Monaco"/>
            </a:endParaRPr>
          </a:p>
          <a:p>
            <a:r>
              <a:rPr lang="en-US" sz="1200" dirty="0" err="1">
                <a:latin typeface="Monaco"/>
                <a:cs typeface="Monaco"/>
              </a:rPr>
              <a:t>NewPing</a:t>
            </a:r>
            <a:r>
              <a:rPr lang="en-US" sz="1200" dirty="0">
                <a:latin typeface="Monaco"/>
                <a:cs typeface="Monaco"/>
              </a:rPr>
              <a:t> sonar(TRIGGER_PIN, ECHO_PIN, MAX_DISTANCE); </a:t>
            </a:r>
            <a:r>
              <a:rPr lang="en-US" sz="1200" dirty="0">
                <a:solidFill>
                  <a:srgbClr val="7F7F7F"/>
                </a:solidFill>
                <a:latin typeface="Monaco"/>
                <a:cs typeface="Monaco"/>
              </a:rPr>
              <a:t>// </a:t>
            </a:r>
            <a:r>
              <a:rPr lang="en-US" sz="1200" dirty="0" err="1">
                <a:solidFill>
                  <a:srgbClr val="7F7F7F"/>
                </a:solidFill>
                <a:latin typeface="Monaco"/>
                <a:cs typeface="Monaco"/>
              </a:rPr>
              <a:t>NewPing</a:t>
            </a:r>
            <a:r>
              <a:rPr lang="en-US" sz="1200" dirty="0">
                <a:solidFill>
                  <a:srgbClr val="7F7F7F"/>
                </a:solidFill>
                <a:latin typeface="Monaco"/>
                <a:cs typeface="Monaco"/>
              </a:rPr>
              <a:t> setup of pins and maximum distance.</a:t>
            </a:r>
          </a:p>
          <a:p>
            <a:endParaRPr lang="en-US" sz="1200" dirty="0">
              <a:latin typeface="Monaco"/>
              <a:cs typeface="Monaco"/>
            </a:endParaRPr>
          </a:p>
          <a:p>
            <a:r>
              <a:rPr lang="en-US" sz="1200" dirty="0">
                <a:solidFill>
                  <a:schemeClr val="accent6"/>
                </a:solidFill>
                <a:latin typeface="Monaco"/>
                <a:cs typeface="Monaco"/>
              </a:rPr>
              <a:t>void setup</a:t>
            </a:r>
            <a:r>
              <a:rPr lang="en-US" sz="1200" dirty="0">
                <a:latin typeface="Monaco"/>
                <a:cs typeface="Monaco"/>
              </a:rPr>
              <a:t>() {</a:t>
            </a:r>
          </a:p>
          <a:p>
            <a:r>
              <a:rPr lang="en-US" sz="1200" dirty="0">
                <a:latin typeface="Monaco"/>
                <a:cs typeface="Monaco"/>
              </a:rPr>
              <a:t>  </a:t>
            </a:r>
            <a:r>
              <a:rPr lang="en-US" sz="1200" dirty="0" err="1">
                <a:solidFill>
                  <a:srgbClr val="F79646"/>
                </a:solidFill>
                <a:latin typeface="Monaco"/>
                <a:cs typeface="Monaco"/>
              </a:rPr>
              <a:t>Serial.begin</a:t>
            </a:r>
            <a:r>
              <a:rPr lang="en-US" sz="1200" dirty="0">
                <a:latin typeface="Monaco"/>
                <a:cs typeface="Monaco"/>
              </a:rPr>
              <a:t>(115200); </a:t>
            </a:r>
            <a:r>
              <a:rPr lang="en-US" sz="1200" dirty="0">
                <a:solidFill>
                  <a:srgbClr val="7F7F7F"/>
                </a:solidFill>
                <a:latin typeface="Monaco"/>
                <a:cs typeface="Monaco"/>
              </a:rPr>
              <a:t>// </a:t>
            </a:r>
            <a:r>
              <a:rPr lang="en-US" sz="1200" dirty="0" smtClean="0">
                <a:solidFill>
                  <a:srgbClr val="7F7F7F"/>
                </a:solidFill>
                <a:latin typeface="Monaco"/>
                <a:cs typeface="Monaco"/>
              </a:rPr>
              <a:t>Don’t worry about this for now </a:t>
            </a:r>
            <a:r>
              <a:rPr lang="en-US" sz="1200" dirty="0" smtClean="0">
                <a:solidFill>
                  <a:srgbClr val="7F7F7F"/>
                </a:solidFill>
                <a:latin typeface="Monaco"/>
                <a:cs typeface="Monaco"/>
                <a:sym typeface="Wingdings"/>
              </a:rPr>
              <a:t>:)</a:t>
            </a:r>
            <a:endParaRPr lang="en-US" sz="1200" dirty="0">
              <a:latin typeface="Monaco"/>
              <a:cs typeface="Monaco"/>
            </a:endParaRPr>
          </a:p>
          <a:p>
            <a:r>
              <a:rPr lang="en-US" sz="1200" dirty="0" smtClean="0">
                <a:latin typeface="Monaco"/>
                <a:cs typeface="Monaco"/>
              </a:rPr>
              <a:t>}</a:t>
            </a:r>
          </a:p>
          <a:p>
            <a:endParaRPr lang="en-US" sz="1200" dirty="0">
              <a:latin typeface="Monaco"/>
              <a:cs typeface="Monaco"/>
            </a:endParaRPr>
          </a:p>
          <a:p>
            <a:r>
              <a:rPr lang="en-US" sz="1200" dirty="0">
                <a:solidFill>
                  <a:srgbClr val="F79646"/>
                </a:solidFill>
                <a:latin typeface="Monaco"/>
                <a:cs typeface="Monaco"/>
              </a:rPr>
              <a:t>void loop</a:t>
            </a:r>
            <a:r>
              <a:rPr lang="en-US" sz="1200" dirty="0">
                <a:latin typeface="Monaco"/>
                <a:cs typeface="Monaco"/>
              </a:rPr>
              <a:t>() </a:t>
            </a:r>
            <a:r>
              <a:rPr lang="en-US" sz="1200" dirty="0" smtClean="0">
                <a:latin typeface="Monaco"/>
                <a:cs typeface="Monaco"/>
              </a:rPr>
              <a:t>{</a:t>
            </a:r>
          </a:p>
          <a:p>
            <a:endParaRPr lang="en-US" sz="1200" dirty="0">
              <a:latin typeface="Monaco"/>
              <a:cs typeface="Monaco"/>
            </a:endParaRPr>
          </a:p>
          <a:p>
            <a:r>
              <a:rPr lang="en-US" sz="1200" dirty="0">
                <a:latin typeface="Monaco"/>
                <a:cs typeface="Monaco"/>
              </a:rPr>
              <a:t>  </a:t>
            </a:r>
            <a:r>
              <a:rPr lang="en-US" sz="1200" dirty="0" smtClean="0">
                <a:solidFill>
                  <a:srgbClr val="F79646"/>
                </a:solidFill>
                <a:latin typeface="Monaco"/>
                <a:cs typeface="Monaco"/>
              </a:rPr>
              <a:t>delay</a:t>
            </a:r>
            <a:r>
              <a:rPr lang="en-US" sz="1200" dirty="0">
                <a:latin typeface="Monaco"/>
                <a:cs typeface="Monaco"/>
              </a:rPr>
              <a:t>(50); </a:t>
            </a:r>
            <a:r>
              <a:rPr lang="en-US" sz="1200" dirty="0" smtClean="0">
                <a:solidFill>
                  <a:srgbClr val="7F7F7F"/>
                </a:solidFill>
                <a:latin typeface="Monaco"/>
                <a:cs typeface="Monaco"/>
              </a:rPr>
              <a:t>/</a:t>
            </a:r>
            <a:r>
              <a:rPr lang="en-US" sz="1200" dirty="0">
                <a:solidFill>
                  <a:srgbClr val="7F7F7F"/>
                </a:solidFill>
                <a:latin typeface="Monaco"/>
                <a:cs typeface="Monaco"/>
              </a:rPr>
              <a:t>/ Wait 50ms between pings (about 20 pings/sec). 29ms should be the shortest delay between pings.</a:t>
            </a:r>
          </a:p>
          <a:p>
            <a:r>
              <a:rPr lang="en-US" sz="1200" dirty="0">
                <a:latin typeface="Monaco"/>
                <a:cs typeface="Monaco"/>
              </a:rPr>
              <a:t>  </a:t>
            </a:r>
            <a:r>
              <a:rPr lang="en-US" sz="1200" dirty="0">
                <a:solidFill>
                  <a:srgbClr val="F79646"/>
                </a:solidFill>
                <a:latin typeface="Monaco"/>
                <a:cs typeface="Monaco"/>
              </a:rPr>
              <a:t>unsigned </a:t>
            </a:r>
            <a:r>
              <a:rPr lang="en-US" sz="1200" dirty="0" err="1">
                <a:solidFill>
                  <a:srgbClr val="F79646"/>
                </a:solidFill>
                <a:latin typeface="Monaco"/>
                <a:cs typeface="Monaco"/>
              </a:rPr>
              <a:t>int</a:t>
            </a:r>
            <a:r>
              <a:rPr lang="en-US" sz="1200" dirty="0">
                <a:latin typeface="Monaco"/>
                <a:cs typeface="Monaco"/>
              </a:rPr>
              <a:t> </a:t>
            </a:r>
            <a:r>
              <a:rPr lang="en-US" sz="1200" dirty="0" err="1" smtClean="0">
                <a:latin typeface="Monaco"/>
                <a:cs typeface="Monaco"/>
              </a:rPr>
              <a:t>sendPing</a:t>
            </a:r>
            <a:r>
              <a:rPr lang="en-US" sz="1200" dirty="0" smtClean="0">
                <a:latin typeface="Monaco"/>
                <a:cs typeface="Monaco"/>
              </a:rPr>
              <a:t>= </a:t>
            </a:r>
            <a:r>
              <a:rPr lang="en-US" sz="1200" dirty="0" err="1">
                <a:latin typeface="Monaco"/>
                <a:cs typeface="Monaco"/>
              </a:rPr>
              <a:t>sonar.ping</a:t>
            </a:r>
            <a:r>
              <a:rPr lang="en-US" sz="1200" dirty="0">
                <a:latin typeface="Monaco"/>
                <a:cs typeface="Monaco"/>
              </a:rPr>
              <a:t>(); </a:t>
            </a:r>
            <a:r>
              <a:rPr lang="en-US" sz="1200" dirty="0">
                <a:solidFill>
                  <a:srgbClr val="7F7F7F"/>
                </a:solidFill>
                <a:latin typeface="Monaco"/>
                <a:cs typeface="Monaco"/>
              </a:rPr>
              <a:t>// Send ping, get ping time in </a:t>
            </a:r>
            <a:r>
              <a:rPr lang="en-US" sz="1200" dirty="0" smtClean="0">
                <a:solidFill>
                  <a:srgbClr val="7F7F7F"/>
                </a:solidFill>
                <a:latin typeface="Monaco"/>
                <a:cs typeface="Monaco"/>
              </a:rPr>
              <a:t>microseconds.</a:t>
            </a:r>
            <a:endParaRPr lang="en-US" sz="1200" dirty="0">
              <a:solidFill>
                <a:srgbClr val="7F7F7F"/>
              </a:solidFill>
              <a:latin typeface="Monaco"/>
              <a:cs typeface="Monaco"/>
            </a:endParaRPr>
          </a:p>
          <a:p>
            <a:r>
              <a:rPr lang="en-US" sz="1200" dirty="0" smtClean="0">
                <a:solidFill>
                  <a:srgbClr val="F79646"/>
                </a:solidFill>
                <a:latin typeface="Monaco"/>
                <a:cs typeface="Monaco"/>
              </a:rPr>
              <a:t>  unsigned </a:t>
            </a:r>
            <a:r>
              <a:rPr lang="en-US" sz="1200" dirty="0" err="1">
                <a:solidFill>
                  <a:srgbClr val="F79646"/>
                </a:solidFill>
                <a:latin typeface="Monaco"/>
                <a:cs typeface="Monaco"/>
              </a:rPr>
              <a:t>int</a:t>
            </a:r>
            <a:r>
              <a:rPr lang="en-US" sz="1200" dirty="0">
                <a:latin typeface="Monaco"/>
                <a:cs typeface="Monaco"/>
              </a:rPr>
              <a:t> </a:t>
            </a:r>
            <a:r>
              <a:rPr lang="en-US" sz="1200" dirty="0" err="1" smtClean="0">
                <a:latin typeface="Monaco"/>
                <a:cs typeface="Monaco"/>
              </a:rPr>
              <a:t>distanceMeasured</a:t>
            </a:r>
            <a:r>
              <a:rPr lang="en-US" sz="1200" dirty="0" smtClean="0">
                <a:latin typeface="Monaco"/>
                <a:cs typeface="Monaco"/>
              </a:rPr>
              <a:t>= </a:t>
            </a:r>
            <a:r>
              <a:rPr lang="en-US" sz="1200" dirty="0" err="1" smtClean="0">
                <a:latin typeface="Monaco"/>
                <a:cs typeface="Monaco"/>
              </a:rPr>
              <a:t>sendPing</a:t>
            </a:r>
            <a:r>
              <a:rPr lang="en-US" sz="1200" dirty="0" smtClean="0">
                <a:latin typeface="Monaco"/>
                <a:cs typeface="Monaco"/>
              </a:rPr>
              <a:t> / US_ROUNDTRIP_CM ; </a:t>
            </a:r>
            <a:r>
              <a:rPr lang="en-US" sz="1200" dirty="0">
                <a:solidFill>
                  <a:srgbClr val="7F7F7F"/>
                </a:solidFill>
                <a:latin typeface="Monaco"/>
                <a:cs typeface="Monaco"/>
              </a:rPr>
              <a:t>// </a:t>
            </a:r>
            <a:r>
              <a:rPr lang="en-US" sz="1200" dirty="0" smtClean="0">
                <a:solidFill>
                  <a:srgbClr val="7F7F7F"/>
                </a:solidFill>
                <a:latin typeface="Monaco"/>
                <a:cs typeface="Monaco"/>
              </a:rPr>
              <a:t>Convert ping time to distance in cm</a:t>
            </a:r>
            <a:endParaRPr lang="en-US" sz="1200" dirty="0">
              <a:solidFill>
                <a:srgbClr val="7F7F7F"/>
              </a:solidFill>
              <a:latin typeface="Monaco"/>
              <a:cs typeface="Monaco"/>
            </a:endParaRPr>
          </a:p>
          <a:p>
            <a:endParaRPr lang="en-US" sz="1200" dirty="0" smtClean="0">
              <a:latin typeface="Monaco"/>
              <a:cs typeface="Monaco"/>
            </a:endParaRPr>
          </a:p>
          <a:p>
            <a:r>
              <a:rPr lang="en-US" sz="1200" dirty="0">
                <a:solidFill>
                  <a:srgbClr val="7F7F7F"/>
                </a:solidFill>
                <a:latin typeface="Monaco"/>
                <a:cs typeface="Monaco"/>
              </a:rPr>
              <a:t>// </a:t>
            </a:r>
            <a:r>
              <a:rPr lang="en-US" sz="1200" dirty="0" smtClean="0">
                <a:solidFill>
                  <a:srgbClr val="7F7F7F"/>
                </a:solidFill>
                <a:latin typeface="Monaco"/>
                <a:cs typeface="Monaco"/>
              </a:rPr>
              <a:t>This prints out the distance measured by the sensor in a new screen</a:t>
            </a:r>
            <a:endParaRPr lang="en-US" sz="1200" dirty="0">
              <a:solidFill>
                <a:srgbClr val="7F7F7F"/>
              </a:solidFill>
              <a:latin typeface="Monaco"/>
              <a:cs typeface="Monaco"/>
            </a:endParaRPr>
          </a:p>
          <a:p>
            <a:r>
              <a:rPr lang="en-US" sz="1200" dirty="0" smtClean="0">
                <a:latin typeface="Monaco"/>
                <a:cs typeface="Monaco"/>
              </a:rPr>
              <a:t>  </a:t>
            </a:r>
            <a:r>
              <a:rPr lang="en-US" sz="1200" dirty="0" err="1">
                <a:solidFill>
                  <a:srgbClr val="F79646"/>
                </a:solidFill>
                <a:latin typeface="Monaco"/>
                <a:cs typeface="Monaco"/>
              </a:rPr>
              <a:t>Serial.print</a:t>
            </a:r>
            <a:r>
              <a:rPr lang="en-US" sz="1200" dirty="0">
                <a:latin typeface="Monaco"/>
                <a:cs typeface="Monaco"/>
              </a:rPr>
              <a:t>("Ping: ");</a:t>
            </a:r>
          </a:p>
          <a:p>
            <a:r>
              <a:rPr lang="en-US" sz="1200" dirty="0">
                <a:latin typeface="Monaco"/>
                <a:cs typeface="Monaco"/>
              </a:rPr>
              <a:t>  </a:t>
            </a:r>
            <a:r>
              <a:rPr lang="en-US" sz="1200" dirty="0" err="1">
                <a:solidFill>
                  <a:srgbClr val="F79646"/>
                </a:solidFill>
                <a:latin typeface="Monaco"/>
                <a:cs typeface="Monaco"/>
              </a:rPr>
              <a:t>Serial.print</a:t>
            </a:r>
            <a:r>
              <a:rPr lang="en-US" sz="1200" dirty="0" smtClean="0">
                <a:latin typeface="Monaco"/>
                <a:cs typeface="Monaco"/>
              </a:rPr>
              <a:t>(</a:t>
            </a:r>
            <a:r>
              <a:rPr lang="en-US" sz="1200" dirty="0" err="1" smtClean="0">
                <a:latin typeface="Monaco"/>
                <a:cs typeface="Monaco"/>
              </a:rPr>
              <a:t>distanceMeasured</a:t>
            </a:r>
            <a:r>
              <a:rPr lang="en-US" sz="1200" dirty="0" smtClean="0">
                <a:latin typeface="Monaco"/>
                <a:cs typeface="Monaco"/>
              </a:rPr>
              <a:t>);</a:t>
            </a:r>
          </a:p>
          <a:p>
            <a:r>
              <a:rPr lang="en-US" sz="1200" dirty="0">
                <a:solidFill>
                  <a:srgbClr val="F79646"/>
                </a:solidFill>
                <a:latin typeface="Monaco"/>
                <a:cs typeface="Monaco"/>
              </a:rPr>
              <a:t> </a:t>
            </a:r>
            <a:r>
              <a:rPr lang="en-US" sz="1200" dirty="0" smtClean="0">
                <a:solidFill>
                  <a:srgbClr val="F79646"/>
                </a:solidFill>
                <a:latin typeface="Monaco"/>
                <a:cs typeface="Monaco"/>
              </a:rPr>
              <a:t> </a:t>
            </a:r>
            <a:r>
              <a:rPr lang="en-US" sz="1200" dirty="0" err="1" smtClean="0">
                <a:solidFill>
                  <a:srgbClr val="F79646"/>
                </a:solidFill>
                <a:latin typeface="Monaco"/>
                <a:cs typeface="Monaco"/>
              </a:rPr>
              <a:t>Serial.println</a:t>
            </a:r>
            <a:r>
              <a:rPr lang="en-US" sz="1200" dirty="0">
                <a:latin typeface="Monaco"/>
                <a:cs typeface="Monaco"/>
              </a:rPr>
              <a:t>("cm");</a:t>
            </a:r>
          </a:p>
          <a:p>
            <a:endParaRPr lang="en-US" sz="1200" dirty="0" smtClean="0">
              <a:latin typeface="Monaco"/>
              <a:cs typeface="Monaco"/>
            </a:endParaRPr>
          </a:p>
          <a:p>
            <a:r>
              <a:rPr lang="en-US" sz="1200" dirty="0" smtClean="0">
                <a:latin typeface="Monaco"/>
                <a:cs typeface="Monaco"/>
              </a:rPr>
              <a:t>}</a:t>
            </a:r>
          </a:p>
        </p:txBody>
      </p:sp>
      <p:sp>
        <p:nvSpPr>
          <p:cNvPr id="4" name="Rectangle 3"/>
          <p:cNvSpPr/>
          <p:nvPr/>
        </p:nvSpPr>
        <p:spPr>
          <a:xfrm>
            <a:off x="158750" y="1294931"/>
            <a:ext cx="8326824" cy="369332"/>
          </a:xfrm>
          <a:prstGeom prst="rect">
            <a:avLst/>
          </a:prstGeom>
        </p:spPr>
        <p:txBody>
          <a:bodyPr wrap="square">
            <a:spAutoFit/>
          </a:bodyPr>
          <a:lstStyle/>
          <a:p>
            <a:r>
              <a:rPr lang="en-US" dirty="0" smtClean="0">
                <a:latin typeface="Helvetica Neue"/>
                <a:cs typeface="Helvetica Neue"/>
              </a:rPr>
              <a:t>Copy and paste this code into a new </a:t>
            </a:r>
            <a:r>
              <a:rPr lang="en-US" dirty="0" err="1" smtClean="0">
                <a:latin typeface="Helvetica Neue"/>
                <a:cs typeface="Helvetica Neue"/>
              </a:rPr>
              <a:t>Arduino</a:t>
            </a:r>
            <a:r>
              <a:rPr lang="en-US" dirty="0" smtClean="0">
                <a:latin typeface="Helvetica Neue"/>
                <a:cs typeface="Helvetica Neue"/>
              </a:rPr>
              <a:t> IDE sketch.</a:t>
            </a:r>
            <a:endParaRPr lang="en-US" dirty="0"/>
          </a:p>
        </p:txBody>
      </p:sp>
    </p:spTree>
    <p:extLst>
      <p:ext uri="{BB962C8B-B14F-4D97-AF65-F5344CB8AC3E}">
        <p14:creationId xmlns:p14="http://schemas.microsoft.com/office/powerpoint/2010/main" val="19181811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distance</a:t>
            </a:r>
            <a:endParaRPr lang="en-US" sz="3200" b="1" spc="300" dirty="0">
              <a:latin typeface="Helvetica Neue Light"/>
              <a:cs typeface="Helvetica Neue Light"/>
            </a:endParaRPr>
          </a:p>
        </p:txBody>
      </p:sp>
      <p:sp>
        <p:nvSpPr>
          <p:cNvPr id="3" name="Rectangle 2"/>
          <p:cNvSpPr/>
          <p:nvPr/>
        </p:nvSpPr>
        <p:spPr>
          <a:xfrm>
            <a:off x="158750" y="1481851"/>
            <a:ext cx="8858250" cy="4524316"/>
          </a:xfrm>
          <a:prstGeom prst="rect">
            <a:avLst/>
          </a:prstGeom>
        </p:spPr>
        <p:txBody>
          <a:bodyPr wrap="square">
            <a:spAutoFit/>
          </a:bodyPr>
          <a:lstStyle/>
          <a:p>
            <a:r>
              <a:rPr lang="en-US" dirty="0" smtClean="0">
                <a:latin typeface="Helvetica Neue"/>
                <a:cs typeface="Helvetica Neue"/>
              </a:rPr>
              <a:t>Hit the compile button and upload the code to your </a:t>
            </a:r>
            <a:r>
              <a:rPr lang="en-US" dirty="0" err="1" smtClean="0">
                <a:latin typeface="Helvetica Neue"/>
                <a:cs typeface="Helvetica Neue"/>
              </a:rPr>
              <a:t>Arduino</a:t>
            </a:r>
            <a:r>
              <a:rPr lang="en-US" dirty="0" smtClean="0">
                <a:latin typeface="Helvetica Neue"/>
                <a:cs typeface="Helvetica Neue"/>
              </a:rPr>
              <a:t>.</a:t>
            </a:r>
          </a:p>
          <a:p>
            <a:endParaRPr lang="en-US" dirty="0">
              <a:latin typeface="Helvetica Neue"/>
              <a:cs typeface="Helvetica Neue"/>
            </a:endParaRPr>
          </a:p>
          <a:p>
            <a:r>
              <a:rPr lang="en-US" dirty="0" smtClean="0">
                <a:latin typeface="Helvetica Neue"/>
                <a:cs typeface="Helvetica Neue"/>
              </a:rPr>
              <a:t>Your code has uploaded, and you are flapping your hand back and forth in front of the sensor.. But how do you know that it is working?</a:t>
            </a:r>
          </a:p>
          <a:p>
            <a:endParaRPr lang="en-US" dirty="0">
              <a:latin typeface="Helvetica Neue"/>
              <a:cs typeface="Helvetica Neue"/>
            </a:endParaRPr>
          </a:p>
          <a:p>
            <a:r>
              <a:rPr lang="en-US" dirty="0" smtClean="0">
                <a:latin typeface="Helvetica Neue"/>
                <a:cs typeface="Helvetica Neue"/>
              </a:rPr>
              <a:t>The lines at the very bottom of the code print the values measure by the sensor to the </a:t>
            </a:r>
            <a:r>
              <a:rPr lang="en-US" b="1" dirty="0" smtClean="0">
                <a:latin typeface="Helvetica Neue"/>
                <a:cs typeface="Helvetica Neue"/>
              </a:rPr>
              <a:t>Serial Monitor</a:t>
            </a:r>
            <a:r>
              <a:rPr lang="en-US" dirty="0" smtClean="0">
                <a:latin typeface="Helvetica Neue"/>
                <a:cs typeface="Helvetica Neue"/>
              </a:rPr>
              <a:t>. </a:t>
            </a:r>
          </a:p>
          <a:p>
            <a:endParaRPr lang="en-US" dirty="0">
              <a:latin typeface="Helvetica Neue"/>
              <a:cs typeface="Helvetica Neue"/>
            </a:endParaRPr>
          </a:p>
          <a:p>
            <a:r>
              <a:rPr lang="en-US" dirty="0" smtClean="0">
                <a:latin typeface="Helvetica Neue"/>
                <a:cs typeface="Helvetica Neue"/>
              </a:rPr>
              <a:t>		Press this button in the </a:t>
            </a:r>
            <a:r>
              <a:rPr lang="en-US" dirty="0" err="1" smtClean="0">
                <a:latin typeface="Helvetica Neue"/>
                <a:cs typeface="Helvetica Neue"/>
              </a:rPr>
              <a:t>Arduino</a:t>
            </a:r>
            <a:r>
              <a:rPr lang="en-US" dirty="0" smtClean="0">
                <a:latin typeface="Helvetica Neue"/>
                <a:cs typeface="Helvetica Neue"/>
              </a:rPr>
              <a:t> IDE to open the serial monitor.</a:t>
            </a:r>
          </a:p>
          <a:p>
            <a:endParaRPr lang="en-US" dirty="0">
              <a:latin typeface="Helvetica Neue"/>
              <a:cs typeface="Helvetica Neue"/>
            </a:endParaRPr>
          </a:p>
          <a:p>
            <a:endParaRPr lang="en-US" dirty="0" smtClean="0">
              <a:latin typeface="Helvetica Neue"/>
              <a:cs typeface="Helvetica Neue"/>
            </a:endParaRPr>
          </a:p>
          <a:p>
            <a:r>
              <a:rPr lang="en-US" dirty="0" smtClean="0">
                <a:latin typeface="Helvetica Neue"/>
                <a:cs typeface="Helvetica Neue"/>
              </a:rPr>
              <a:t>If weird symbols are appearing, check that the baud rate is 115200 in the dropdown menu. Don’t worry, you don’t need to understand </a:t>
            </a:r>
          </a:p>
          <a:p>
            <a:r>
              <a:rPr lang="en-US" dirty="0" smtClean="0">
                <a:latin typeface="Helvetica Neue"/>
                <a:cs typeface="Helvetica Neue"/>
              </a:rPr>
              <a:t>this for now.</a:t>
            </a:r>
          </a:p>
          <a:p>
            <a:endParaRPr lang="en-US" dirty="0">
              <a:latin typeface="Helvetica Neue"/>
              <a:cs typeface="Helvetica Neue"/>
            </a:endParaRPr>
          </a:p>
          <a:p>
            <a:r>
              <a:rPr lang="en-US" dirty="0" smtClean="0"/>
              <a:t>			</a:t>
            </a:r>
            <a:endParaRPr lang="en-US" dirty="0"/>
          </a:p>
        </p:txBody>
      </p:sp>
      <p:pic>
        <p:nvPicPr>
          <p:cNvPr id="2" name="Picture 1"/>
          <p:cNvPicPr>
            <a:picLocks noChangeAspect="1"/>
          </p:cNvPicPr>
          <p:nvPr/>
        </p:nvPicPr>
        <p:blipFill>
          <a:blip r:embed="rId3"/>
          <a:stretch>
            <a:fillRect/>
          </a:stretch>
        </p:blipFill>
        <p:spPr>
          <a:xfrm>
            <a:off x="287391" y="3551506"/>
            <a:ext cx="794951" cy="763153"/>
          </a:xfrm>
          <a:prstGeom prst="rect">
            <a:avLst/>
          </a:prstGeom>
        </p:spPr>
      </p:pic>
      <p:pic>
        <p:nvPicPr>
          <p:cNvPr id="9" name="Picture 8"/>
          <p:cNvPicPr>
            <a:picLocks noChangeAspect="1"/>
          </p:cNvPicPr>
          <p:nvPr/>
        </p:nvPicPr>
        <p:blipFill rotWithShape="1">
          <a:blip r:embed="rId4"/>
          <a:srcRect l="22079" t="28600"/>
          <a:stretch/>
        </p:blipFill>
        <p:spPr>
          <a:xfrm>
            <a:off x="5671480" y="4937700"/>
            <a:ext cx="2958493" cy="1727236"/>
          </a:xfrm>
          <a:prstGeom prst="rect">
            <a:avLst/>
          </a:prstGeom>
        </p:spPr>
      </p:pic>
    </p:spTree>
    <p:extLst>
      <p:ext uri="{BB962C8B-B14F-4D97-AF65-F5344CB8AC3E}">
        <p14:creationId xmlns:p14="http://schemas.microsoft.com/office/powerpoint/2010/main" val="209264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distance</a:t>
            </a:r>
            <a:endParaRPr lang="en-US" sz="3200" b="1" spc="300" dirty="0">
              <a:latin typeface="Helvetica Neue Light"/>
              <a:cs typeface="Helvetica Neue Light"/>
            </a:endParaRPr>
          </a:p>
        </p:txBody>
      </p:sp>
      <p:sp>
        <p:nvSpPr>
          <p:cNvPr id="3" name="Rectangle 2"/>
          <p:cNvSpPr/>
          <p:nvPr/>
        </p:nvSpPr>
        <p:spPr>
          <a:xfrm>
            <a:off x="158750" y="1481851"/>
            <a:ext cx="8858250" cy="923330"/>
          </a:xfrm>
          <a:prstGeom prst="rect">
            <a:avLst/>
          </a:prstGeom>
        </p:spPr>
        <p:txBody>
          <a:bodyPr wrap="square">
            <a:spAutoFit/>
          </a:bodyPr>
          <a:lstStyle/>
          <a:p>
            <a:r>
              <a:rPr lang="en-US" dirty="0" smtClean="0">
                <a:latin typeface="Helvetica Neue"/>
                <a:cs typeface="Helvetica Neue"/>
              </a:rPr>
              <a:t>If everything has gone smoothly, you should see values appear in the window like so:</a:t>
            </a:r>
          </a:p>
          <a:p>
            <a:endParaRPr lang="en-US" dirty="0">
              <a:latin typeface="Helvetica Neue"/>
              <a:cs typeface="Helvetica Neue"/>
            </a:endParaRPr>
          </a:p>
          <a:p>
            <a:r>
              <a:rPr lang="en-US" dirty="0" smtClean="0"/>
              <a:t>			</a:t>
            </a:r>
            <a:endParaRPr lang="en-US" dirty="0"/>
          </a:p>
        </p:txBody>
      </p:sp>
      <p:pic>
        <p:nvPicPr>
          <p:cNvPr id="6" name="Picture 5" descr="Screen Shot 2014-03-21 at 01.31.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7089"/>
            <a:ext cx="9144000" cy="4131094"/>
          </a:xfrm>
          <a:prstGeom prst="rect">
            <a:avLst/>
          </a:prstGeom>
        </p:spPr>
      </p:pic>
      <p:sp>
        <p:nvSpPr>
          <p:cNvPr id="9" name="Rectangle 8"/>
          <p:cNvSpPr/>
          <p:nvPr/>
        </p:nvSpPr>
        <p:spPr>
          <a:xfrm>
            <a:off x="265624" y="5846388"/>
            <a:ext cx="8751375" cy="369332"/>
          </a:xfrm>
          <a:prstGeom prst="rect">
            <a:avLst/>
          </a:prstGeom>
        </p:spPr>
        <p:txBody>
          <a:bodyPr wrap="square">
            <a:spAutoFit/>
          </a:bodyPr>
          <a:lstStyle/>
          <a:p>
            <a:r>
              <a:rPr lang="en-US" dirty="0" smtClean="0">
                <a:latin typeface="Helvetica Neue"/>
                <a:cs typeface="Helvetica Neue"/>
              </a:rPr>
              <a:t>The values are a little jumpy, if you use a piece of card, you get better readings.</a:t>
            </a:r>
            <a:endParaRPr lang="en-US" dirty="0">
              <a:latin typeface="Helvetica Neue"/>
              <a:cs typeface="Helvetica Neue"/>
            </a:endParaRPr>
          </a:p>
        </p:txBody>
      </p:sp>
    </p:spTree>
    <p:extLst>
      <p:ext uri="{BB962C8B-B14F-4D97-AF65-F5344CB8AC3E}">
        <p14:creationId xmlns:p14="http://schemas.microsoft.com/office/powerpoint/2010/main" val="1933998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49" y="408423"/>
            <a:ext cx="7273343" cy="584776"/>
          </a:xfrm>
          <a:prstGeom prst="rect">
            <a:avLst/>
          </a:prstGeom>
          <a:noFill/>
        </p:spPr>
        <p:txBody>
          <a:bodyPr wrap="square" rtlCol="0">
            <a:spAutoFit/>
          </a:bodyPr>
          <a:lstStyle/>
          <a:p>
            <a:r>
              <a:rPr lang="en-US" sz="3200" b="1" spc="300" dirty="0" smtClean="0">
                <a:latin typeface="Helvetica Neue Light"/>
                <a:cs typeface="Helvetica Neue Light"/>
              </a:rPr>
              <a:t>A Theremin-like Noise Maker </a:t>
            </a:r>
            <a:endParaRPr lang="en-US" sz="3200" b="1" spc="300" dirty="0">
              <a:latin typeface="Helvetica Neue Light"/>
              <a:cs typeface="Helvetica Neue Light"/>
            </a:endParaRPr>
          </a:p>
        </p:txBody>
      </p:sp>
      <p:sp>
        <p:nvSpPr>
          <p:cNvPr id="3" name="Rectangle 2"/>
          <p:cNvSpPr/>
          <p:nvPr/>
        </p:nvSpPr>
        <p:spPr>
          <a:xfrm>
            <a:off x="158750" y="1279831"/>
            <a:ext cx="8858250" cy="5663088"/>
          </a:xfrm>
          <a:prstGeom prst="rect">
            <a:avLst/>
          </a:prstGeom>
        </p:spPr>
        <p:txBody>
          <a:bodyPr wrap="square">
            <a:spAutoFit/>
          </a:bodyPr>
          <a:lstStyle/>
          <a:p>
            <a:r>
              <a:rPr lang="en-US" dirty="0" smtClean="0">
                <a:latin typeface="Helvetica Neue"/>
                <a:cs typeface="Helvetica Neue"/>
              </a:rPr>
              <a:t>All the hardware is ready, so now we just need to merge the code and control the pitch produced by the speaker with the distance measured by the ultrasonic sensor. </a:t>
            </a:r>
          </a:p>
          <a:p>
            <a:endParaRPr lang="en-US" dirty="0" smtClean="0">
              <a:latin typeface="Helvetica Neue"/>
              <a:cs typeface="Helvetica Neue"/>
            </a:endParaRPr>
          </a:p>
          <a:p>
            <a:r>
              <a:rPr lang="en-US" dirty="0" smtClean="0">
                <a:latin typeface="Helvetica Neue"/>
                <a:cs typeface="Helvetica Neue"/>
              </a:rPr>
              <a:t>This is a long one, so the code is over two slides!</a:t>
            </a:r>
          </a:p>
          <a:p>
            <a:endParaRPr lang="en-US" sz="1400" dirty="0">
              <a:latin typeface="Helvetica Neue"/>
              <a:cs typeface="Helvetica Neue"/>
            </a:endParaRPr>
          </a:p>
          <a:p>
            <a:r>
              <a:rPr lang="en-US" sz="1400" dirty="0">
                <a:latin typeface="Monaco"/>
                <a:cs typeface="Monaco"/>
              </a:rPr>
              <a:t>#include &lt;</a:t>
            </a:r>
            <a:r>
              <a:rPr lang="en-US" sz="1400" dirty="0" err="1">
                <a:latin typeface="Monaco"/>
                <a:cs typeface="Monaco"/>
              </a:rPr>
              <a:t>NewPing.h</a:t>
            </a:r>
            <a:r>
              <a:rPr lang="en-US" sz="1400" dirty="0">
                <a:latin typeface="Monaco"/>
                <a:cs typeface="Monaco"/>
              </a:rPr>
              <a:t>&gt;</a:t>
            </a:r>
          </a:p>
          <a:p>
            <a:endParaRPr lang="en-US" sz="1400" dirty="0">
              <a:latin typeface="Monaco"/>
              <a:cs typeface="Monaco"/>
            </a:endParaRPr>
          </a:p>
          <a:p>
            <a:r>
              <a:rPr lang="en-US" sz="1400" dirty="0">
                <a:latin typeface="Monaco"/>
                <a:cs typeface="Monaco"/>
              </a:rPr>
              <a:t>#define TRIGGER_PIN  12  </a:t>
            </a:r>
            <a:r>
              <a:rPr lang="en-US" sz="1400" dirty="0">
                <a:solidFill>
                  <a:schemeClr val="bg1">
                    <a:lumMod val="50000"/>
                  </a:schemeClr>
                </a:solidFill>
                <a:latin typeface="Monaco"/>
                <a:cs typeface="Monaco"/>
              </a:rPr>
              <a:t>// </a:t>
            </a:r>
            <a:r>
              <a:rPr lang="en-US" sz="1400" dirty="0" err="1">
                <a:solidFill>
                  <a:schemeClr val="bg1">
                    <a:lumMod val="50000"/>
                  </a:schemeClr>
                </a:solidFill>
                <a:latin typeface="Monaco"/>
                <a:cs typeface="Monaco"/>
              </a:rPr>
              <a:t>Arduino</a:t>
            </a:r>
            <a:r>
              <a:rPr lang="en-US" sz="1400" dirty="0">
                <a:solidFill>
                  <a:schemeClr val="bg1">
                    <a:lumMod val="50000"/>
                  </a:schemeClr>
                </a:solidFill>
                <a:latin typeface="Monaco"/>
                <a:cs typeface="Monaco"/>
              </a:rPr>
              <a:t> pin tied to trigger pin on the ultrasonic sensor.</a:t>
            </a:r>
          </a:p>
          <a:p>
            <a:r>
              <a:rPr lang="en-US" sz="1400" dirty="0">
                <a:latin typeface="Monaco"/>
                <a:cs typeface="Monaco"/>
              </a:rPr>
              <a:t>#define ECHO_PIN     11  </a:t>
            </a:r>
            <a:r>
              <a:rPr lang="en-US" sz="1400" dirty="0">
                <a:solidFill>
                  <a:srgbClr val="7F7F7F"/>
                </a:solidFill>
                <a:latin typeface="Monaco"/>
                <a:cs typeface="Monaco"/>
              </a:rPr>
              <a:t>// </a:t>
            </a:r>
            <a:r>
              <a:rPr lang="en-US" sz="1400" dirty="0" err="1">
                <a:solidFill>
                  <a:srgbClr val="7F7F7F"/>
                </a:solidFill>
                <a:latin typeface="Monaco"/>
                <a:cs typeface="Monaco"/>
              </a:rPr>
              <a:t>Arduino</a:t>
            </a:r>
            <a:r>
              <a:rPr lang="en-US" sz="1400" dirty="0">
                <a:solidFill>
                  <a:srgbClr val="7F7F7F"/>
                </a:solidFill>
                <a:latin typeface="Monaco"/>
                <a:cs typeface="Monaco"/>
              </a:rPr>
              <a:t> pin tied to echo pin on the ultrasonic sensor.</a:t>
            </a:r>
          </a:p>
          <a:p>
            <a:r>
              <a:rPr lang="en-US" sz="1400" dirty="0">
                <a:latin typeface="Monaco"/>
                <a:cs typeface="Monaco"/>
              </a:rPr>
              <a:t>#define MAX_DISTANCE 200 </a:t>
            </a:r>
            <a:r>
              <a:rPr lang="en-US" sz="1400" dirty="0">
                <a:solidFill>
                  <a:srgbClr val="7F7F7F"/>
                </a:solidFill>
                <a:latin typeface="Monaco"/>
                <a:cs typeface="Monaco"/>
              </a:rPr>
              <a:t>// Maximum distance we want to ping for (in centimeters). </a:t>
            </a:r>
            <a:endParaRPr lang="en-US" sz="1400" dirty="0" smtClean="0">
              <a:solidFill>
                <a:srgbClr val="7F7F7F"/>
              </a:solidFill>
              <a:latin typeface="Monaco"/>
              <a:cs typeface="Monaco"/>
            </a:endParaRPr>
          </a:p>
          <a:p>
            <a:endParaRPr lang="en-US" sz="1400" dirty="0">
              <a:solidFill>
                <a:srgbClr val="7F7F7F"/>
              </a:solidFill>
              <a:latin typeface="Monaco"/>
              <a:cs typeface="Monaco"/>
            </a:endParaRPr>
          </a:p>
          <a:p>
            <a:r>
              <a:rPr lang="en-US" sz="1400" dirty="0" err="1">
                <a:solidFill>
                  <a:srgbClr val="008000"/>
                </a:solidFill>
                <a:latin typeface="Monaco"/>
                <a:cs typeface="Monaco"/>
              </a:rPr>
              <a:t>const</a:t>
            </a:r>
            <a:r>
              <a:rPr lang="en-US" sz="1400" dirty="0">
                <a:solidFill>
                  <a:srgbClr val="008000"/>
                </a:solidFill>
                <a:latin typeface="Monaco"/>
                <a:cs typeface="Monaco"/>
              </a:rPr>
              <a:t> </a:t>
            </a:r>
            <a:r>
              <a:rPr lang="en-US" sz="1400" dirty="0" err="1">
                <a:solidFill>
                  <a:srgbClr val="008000"/>
                </a:solidFill>
                <a:latin typeface="Monaco"/>
                <a:cs typeface="Monaco"/>
              </a:rPr>
              <a:t>int</a:t>
            </a:r>
            <a:r>
              <a:rPr lang="en-US" sz="1400" dirty="0">
                <a:solidFill>
                  <a:srgbClr val="008000"/>
                </a:solidFill>
                <a:latin typeface="Monaco"/>
                <a:cs typeface="Monaco"/>
              </a:rPr>
              <a:t> </a:t>
            </a:r>
            <a:r>
              <a:rPr lang="en-US" sz="1400" dirty="0" err="1">
                <a:latin typeface="Monaco"/>
                <a:cs typeface="Monaco"/>
              </a:rPr>
              <a:t>speakerPin</a:t>
            </a:r>
            <a:r>
              <a:rPr lang="en-US" sz="1400" dirty="0">
                <a:latin typeface="Monaco"/>
                <a:cs typeface="Monaco"/>
              </a:rPr>
              <a:t>= </a:t>
            </a:r>
            <a:r>
              <a:rPr lang="en-US" sz="1400" dirty="0">
                <a:solidFill>
                  <a:srgbClr val="0000FF"/>
                </a:solidFill>
                <a:latin typeface="Monaco"/>
                <a:cs typeface="Monaco"/>
              </a:rPr>
              <a:t>8</a:t>
            </a:r>
            <a:r>
              <a:rPr lang="en-US" sz="1400" dirty="0">
                <a:latin typeface="Monaco"/>
                <a:cs typeface="Monaco"/>
              </a:rPr>
              <a:t>; </a:t>
            </a:r>
            <a:r>
              <a:rPr lang="en-US" sz="1400" dirty="0">
                <a:solidFill>
                  <a:srgbClr val="7F7F7F"/>
                </a:solidFill>
                <a:latin typeface="Monaco"/>
                <a:cs typeface="Monaco"/>
              </a:rPr>
              <a:t>// The speaker is connected to pin 8 through a 100ohm </a:t>
            </a:r>
            <a:r>
              <a:rPr lang="en-US" sz="1400" dirty="0" smtClean="0">
                <a:solidFill>
                  <a:srgbClr val="7F7F7F"/>
                </a:solidFill>
                <a:latin typeface="Monaco"/>
                <a:cs typeface="Monaco"/>
              </a:rPr>
              <a:t>resistor</a:t>
            </a:r>
            <a:endParaRPr lang="en-US" sz="1400" dirty="0">
              <a:solidFill>
                <a:srgbClr val="7F7F7F"/>
              </a:solidFill>
              <a:latin typeface="Monaco"/>
              <a:cs typeface="Monaco"/>
            </a:endParaRPr>
          </a:p>
          <a:p>
            <a:endParaRPr lang="en-US" sz="1400" dirty="0">
              <a:latin typeface="Monaco"/>
              <a:cs typeface="Monaco"/>
            </a:endParaRPr>
          </a:p>
          <a:p>
            <a:r>
              <a:rPr lang="en-US" sz="1400" dirty="0" err="1">
                <a:latin typeface="Monaco"/>
                <a:cs typeface="Monaco"/>
              </a:rPr>
              <a:t>NewPing</a:t>
            </a:r>
            <a:r>
              <a:rPr lang="en-US" sz="1400" dirty="0">
                <a:latin typeface="Monaco"/>
                <a:cs typeface="Monaco"/>
              </a:rPr>
              <a:t> sonar(TRIGGER_PIN, ECHO_PIN, MAX_DISTANCE); </a:t>
            </a:r>
            <a:r>
              <a:rPr lang="en-US" sz="1400" dirty="0">
                <a:solidFill>
                  <a:srgbClr val="7F7F7F"/>
                </a:solidFill>
                <a:latin typeface="Monaco"/>
                <a:cs typeface="Monaco"/>
              </a:rPr>
              <a:t>// </a:t>
            </a:r>
            <a:r>
              <a:rPr lang="en-US" sz="1400" dirty="0" err="1">
                <a:solidFill>
                  <a:srgbClr val="7F7F7F"/>
                </a:solidFill>
                <a:latin typeface="Monaco"/>
                <a:cs typeface="Monaco"/>
              </a:rPr>
              <a:t>NewPing</a:t>
            </a:r>
            <a:r>
              <a:rPr lang="en-US" sz="1400" dirty="0">
                <a:solidFill>
                  <a:srgbClr val="7F7F7F"/>
                </a:solidFill>
                <a:latin typeface="Monaco"/>
                <a:cs typeface="Monaco"/>
              </a:rPr>
              <a:t> setup of pins and maximum distance.</a:t>
            </a:r>
          </a:p>
          <a:p>
            <a:endParaRPr lang="en-US" sz="1400" dirty="0">
              <a:latin typeface="Monaco"/>
              <a:cs typeface="Monaco"/>
            </a:endParaRPr>
          </a:p>
          <a:p>
            <a:r>
              <a:rPr lang="en-US" sz="1400" dirty="0">
                <a:solidFill>
                  <a:schemeClr val="accent6"/>
                </a:solidFill>
                <a:latin typeface="Monaco"/>
                <a:cs typeface="Monaco"/>
              </a:rPr>
              <a:t>void setup</a:t>
            </a:r>
            <a:r>
              <a:rPr lang="en-US" sz="1400" dirty="0">
                <a:latin typeface="Monaco"/>
                <a:cs typeface="Monaco"/>
              </a:rPr>
              <a:t>() {</a:t>
            </a:r>
          </a:p>
          <a:p>
            <a:r>
              <a:rPr lang="en-US" sz="1400" dirty="0">
                <a:latin typeface="Monaco"/>
                <a:cs typeface="Monaco"/>
              </a:rPr>
              <a:t>  </a:t>
            </a:r>
            <a:r>
              <a:rPr lang="en-US" sz="1400" dirty="0" err="1">
                <a:solidFill>
                  <a:srgbClr val="F79646"/>
                </a:solidFill>
                <a:latin typeface="Monaco"/>
                <a:cs typeface="Monaco"/>
              </a:rPr>
              <a:t>Serial.begin</a:t>
            </a:r>
            <a:r>
              <a:rPr lang="en-US" sz="1400" dirty="0">
                <a:latin typeface="Monaco"/>
                <a:cs typeface="Monaco"/>
              </a:rPr>
              <a:t>(115200); </a:t>
            </a:r>
            <a:r>
              <a:rPr lang="en-US" sz="1400" dirty="0">
                <a:solidFill>
                  <a:srgbClr val="7F7F7F"/>
                </a:solidFill>
                <a:latin typeface="Monaco"/>
                <a:cs typeface="Monaco"/>
              </a:rPr>
              <a:t>// Don’t worry about this for now </a:t>
            </a:r>
            <a:r>
              <a:rPr lang="en-US" sz="1400" dirty="0">
                <a:solidFill>
                  <a:srgbClr val="7F7F7F"/>
                </a:solidFill>
                <a:latin typeface="Monaco"/>
                <a:cs typeface="Monaco"/>
                <a:sym typeface="Wingdings"/>
              </a:rPr>
              <a:t>:</a:t>
            </a:r>
            <a:r>
              <a:rPr lang="en-US" sz="1400" dirty="0" smtClean="0">
                <a:solidFill>
                  <a:srgbClr val="7F7F7F"/>
                </a:solidFill>
                <a:latin typeface="Monaco"/>
                <a:cs typeface="Monaco"/>
                <a:sym typeface="Wingdings"/>
              </a:rPr>
              <a:t>)</a:t>
            </a:r>
          </a:p>
          <a:p>
            <a:r>
              <a:rPr lang="en-US" sz="1400" dirty="0">
                <a:solidFill>
                  <a:srgbClr val="000000"/>
                </a:solidFill>
                <a:latin typeface="Monaco"/>
                <a:cs typeface="Monaco"/>
                <a:sym typeface="Wingdings"/>
              </a:rPr>
              <a:t>}</a:t>
            </a:r>
            <a:endParaRPr lang="en-US" sz="1400" dirty="0">
              <a:solidFill>
                <a:srgbClr val="000000"/>
              </a:solidFill>
              <a:latin typeface="Monaco"/>
              <a:cs typeface="Monaco"/>
            </a:endParaRPr>
          </a:p>
          <a:p>
            <a:endParaRPr lang="en-US" sz="1200" dirty="0">
              <a:latin typeface="Monaco"/>
              <a:cs typeface="Monaco"/>
            </a:endParaRPr>
          </a:p>
          <a:p>
            <a:r>
              <a:rPr lang="en-US" sz="1200" dirty="0" smtClean="0"/>
              <a:t>			</a:t>
            </a:r>
            <a:endParaRPr lang="en-US" sz="1200" dirty="0"/>
          </a:p>
        </p:txBody>
      </p:sp>
    </p:spTree>
    <p:extLst>
      <p:ext uri="{BB962C8B-B14F-4D97-AF65-F5344CB8AC3E}">
        <p14:creationId xmlns:p14="http://schemas.microsoft.com/office/powerpoint/2010/main" val="17023928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49" y="408423"/>
            <a:ext cx="7273343" cy="584776"/>
          </a:xfrm>
          <a:prstGeom prst="rect">
            <a:avLst/>
          </a:prstGeom>
          <a:noFill/>
        </p:spPr>
        <p:txBody>
          <a:bodyPr wrap="square" rtlCol="0">
            <a:spAutoFit/>
          </a:bodyPr>
          <a:lstStyle/>
          <a:p>
            <a:r>
              <a:rPr lang="en-US" sz="3200" b="1" spc="300" dirty="0" smtClean="0">
                <a:latin typeface="Helvetica Neue Light"/>
                <a:cs typeface="Helvetica Neue Light"/>
              </a:rPr>
              <a:t>A Theremin-like Noise Maker </a:t>
            </a:r>
            <a:endParaRPr lang="en-US" sz="3200" b="1" spc="300" dirty="0">
              <a:latin typeface="Helvetica Neue Light"/>
              <a:cs typeface="Helvetica Neue Light"/>
            </a:endParaRPr>
          </a:p>
        </p:txBody>
      </p:sp>
      <p:sp>
        <p:nvSpPr>
          <p:cNvPr id="3" name="Rectangle 2"/>
          <p:cNvSpPr/>
          <p:nvPr/>
        </p:nvSpPr>
        <p:spPr>
          <a:xfrm>
            <a:off x="158750" y="1481851"/>
            <a:ext cx="8858250" cy="461665"/>
          </a:xfrm>
          <a:prstGeom prst="rect">
            <a:avLst/>
          </a:prstGeom>
        </p:spPr>
        <p:txBody>
          <a:bodyPr wrap="square">
            <a:spAutoFit/>
          </a:bodyPr>
          <a:lstStyle/>
          <a:p>
            <a:endParaRPr lang="en-US" sz="1200" dirty="0">
              <a:latin typeface="Monaco"/>
              <a:cs typeface="Monaco"/>
            </a:endParaRPr>
          </a:p>
          <a:p>
            <a:r>
              <a:rPr lang="en-US" sz="1200" dirty="0" smtClean="0"/>
              <a:t>			</a:t>
            </a:r>
            <a:endParaRPr lang="en-US" sz="1200" dirty="0"/>
          </a:p>
        </p:txBody>
      </p:sp>
      <p:sp>
        <p:nvSpPr>
          <p:cNvPr id="2" name="Rectangle 1"/>
          <p:cNvSpPr/>
          <p:nvPr/>
        </p:nvSpPr>
        <p:spPr>
          <a:xfrm>
            <a:off x="404075" y="1294026"/>
            <a:ext cx="8500005" cy="4124206"/>
          </a:xfrm>
          <a:prstGeom prst="rect">
            <a:avLst/>
          </a:prstGeom>
        </p:spPr>
        <p:txBody>
          <a:bodyPr wrap="square">
            <a:spAutoFit/>
          </a:bodyPr>
          <a:lstStyle/>
          <a:p>
            <a:r>
              <a:rPr lang="en-US" sz="1400" dirty="0">
                <a:solidFill>
                  <a:srgbClr val="F79646"/>
                </a:solidFill>
                <a:latin typeface="Monaco"/>
                <a:cs typeface="Monaco"/>
              </a:rPr>
              <a:t>void loop</a:t>
            </a:r>
            <a:r>
              <a:rPr lang="en-US" sz="1400" dirty="0">
                <a:latin typeface="Monaco"/>
                <a:cs typeface="Monaco"/>
              </a:rPr>
              <a:t>() {</a:t>
            </a:r>
          </a:p>
          <a:p>
            <a:endParaRPr lang="en-US" sz="1400" dirty="0">
              <a:latin typeface="Monaco"/>
              <a:cs typeface="Monaco"/>
            </a:endParaRPr>
          </a:p>
          <a:p>
            <a:r>
              <a:rPr lang="en-US" sz="1400" dirty="0">
                <a:latin typeface="Monaco"/>
                <a:cs typeface="Monaco"/>
              </a:rPr>
              <a:t>  </a:t>
            </a:r>
            <a:r>
              <a:rPr lang="en-US" sz="1400" dirty="0">
                <a:solidFill>
                  <a:srgbClr val="F79646"/>
                </a:solidFill>
                <a:latin typeface="Monaco"/>
                <a:cs typeface="Monaco"/>
              </a:rPr>
              <a:t>delay</a:t>
            </a:r>
            <a:r>
              <a:rPr lang="en-US" sz="1400" dirty="0">
                <a:latin typeface="Monaco"/>
                <a:cs typeface="Monaco"/>
              </a:rPr>
              <a:t>(50); </a:t>
            </a:r>
            <a:r>
              <a:rPr lang="en-US" sz="1400" dirty="0">
                <a:solidFill>
                  <a:srgbClr val="7F7F7F"/>
                </a:solidFill>
                <a:latin typeface="Monaco"/>
                <a:cs typeface="Monaco"/>
              </a:rPr>
              <a:t>// Wait 50ms between pings (about 20 pings/sec). 29ms should be the shortest delay between pings.</a:t>
            </a:r>
          </a:p>
          <a:p>
            <a:r>
              <a:rPr lang="en-US" sz="1400" dirty="0">
                <a:latin typeface="Monaco"/>
                <a:cs typeface="Monaco"/>
              </a:rPr>
              <a:t>  </a:t>
            </a:r>
            <a:r>
              <a:rPr lang="en-US" sz="1400" dirty="0">
                <a:solidFill>
                  <a:srgbClr val="F79646"/>
                </a:solidFill>
                <a:latin typeface="Monaco"/>
                <a:cs typeface="Monaco"/>
              </a:rPr>
              <a:t>unsigned </a:t>
            </a:r>
            <a:r>
              <a:rPr lang="en-US" sz="1400" dirty="0" err="1">
                <a:solidFill>
                  <a:srgbClr val="F79646"/>
                </a:solidFill>
                <a:latin typeface="Monaco"/>
                <a:cs typeface="Monaco"/>
              </a:rPr>
              <a:t>int</a:t>
            </a:r>
            <a:r>
              <a:rPr lang="en-US" sz="1400" dirty="0">
                <a:latin typeface="Monaco"/>
                <a:cs typeface="Monaco"/>
              </a:rPr>
              <a:t> </a:t>
            </a:r>
            <a:r>
              <a:rPr lang="en-US" sz="1400" dirty="0" err="1">
                <a:latin typeface="Monaco"/>
                <a:cs typeface="Monaco"/>
              </a:rPr>
              <a:t>sendPing</a:t>
            </a:r>
            <a:r>
              <a:rPr lang="en-US" sz="1400" dirty="0">
                <a:latin typeface="Monaco"/>
                <a:cs typeface="Monaco"/>
              </a:rPr>
              <a:t>= </a:t>
            </a:r>
            <a:r>
              <a:rPr lang="en-US" sz="1400" dirty="0" err="1">
                <a:latin typeface="Monaco"/>
                <a:cs typeface="Monaco"/>
              </a:rPr>
              <a:t>sonar.ping</a:t>
            </a:r>
            <a:r>
              <a:rPr lang="en-US" sz="1400" dirty="0">
                <a:latin typeface="Monaco"/>
                <a:cs typeface="Monaco"/>
              </a:rPr>
              <a:t>(); </a:t>
            </a:r>
            <a:r>
              <a:rPr lang="en-US" sz="1400" dirty="0">
                <a:solidFill>
                  <a:srgbClr val="7F7F7F"/>
                </a:solidFill>
                <a:latin typeface="Monaco"/>
                <a:cs typeface="Monaco"/>
              </a:rPr>
              <a:t>// Send ping, get ping time in microseconds.</a:t>
            </a:r>
          </a:p>
          <a:p>
            <a:r>
              <a:rPr lang="en-US" sz="1400" dirty="0">
                <a:solidFill>
                  <a:srgbClr val="F79646"/>
                </a:solidFill>
                <a:latin typeface="Monaco"/>
                <a:cs typeface="Monaco"/>
              </a:rPr>
              <a:t>  unsigned </a:t>
            </a:r>
            <a:r>
              <a:rPr lang="en-US" sz="1400" dirty="0" err="1">
                <a:solidFill>
                  <a:srgbClr val="F79646"/>
                </a:solidFill>
                <a:latin typeface="Monaco"/>
                <a:cs typeface="Monaco"/>
              </a:rPr>
              <a:t>int</a:t>
            </a:r>
            <a:r>
              <a:rPr lang="en-US" sz="1400" dirty="0">
                <a:latin typeface="Monaco"/>
                <a:cs typeface="Monaco"/>
              </a:rPr>
              <a:t> </a:t>
            </a:r>
            <a:r>
              <a:rPr lang="en-US" sz="1400" dirty="0" err="1">
                <a:latin typeface="Monaco"/>
                <a:cs typeface="Monaco"/>
              </a:rPr>
              <a:t>distanceMeasured</a:t>
            </a:r>
            <a:r>
              <a:rPr lang="en-US" sz="1400" dirty="0">
                <a:latin typeface="Monaco"/>
                <a:cs typeface="Monaco"/>
              </a:rPr>
              <a:t>= </a:t>
            </a:r>
            <a:r>
              <a:rPr lang="en-US" sz="1400" dirty="0" err="1">
                <a:latin typeface="Monaco"/>
                <a:cs typeface="Monaco"/>
              </a:rPr>
              <a:t>sendPing</a:t>
            </a:r>
            <a:r>
              <a:rPr lang="en-US" sz="1400" dirty="0">
                <a:latin typeface="Monaco"/>
                <a:cs typeface="Monaco"/>
              </a:rPr>
              <a:t> / US_ROUNDTRIP_CM ; </a:t>
            </a:r>
            <a:r>
              <a:rPr lang="en-US" sz="1400" dirty="0">
                <a:solidFill>
                  <a:srgbClr val="7F7F7F"/>
                </a:solidFill>
                <a:latin typeface="Monaco"/>
                <a:cs typeface="Monaco"/>
              </a:rPr>
              <a:t>// Convert ping time to distance in </a:t>
            </a:r>
            <a:r>
              <a:rPr lang="en-US" sz="1400" dirty="0" smtClean="0">
                <a:solidFill>
                  <a:srgbClr val="7F7F7F"/>
                </a:solidFill>
                <a:latin typeface="Monaco"/>
                <a:cs typeface="Monaco"/>
              </a:rPr>
              <a:t>cm</a:t>
            </a:r>
          </a:p>
          <a:p>
            <a:endParaRPr lang="en-US" sz="1400" dirty="0">
              <a:solidFill>
                <a:srgbClr val="7F7F7F"/>
              </a:solidFill>
              <a:latin typeface="Monaco"/>
              <a:cs typeface="Monaco"/>
            </a:endParaRPr>
          </a:p>
          <a:p>
            <a:r>
              <a:rPr lang="en-US" sz="1400" b="1" dirty="0" err="1" smtClean="0">
                <a:solidFill>
                  <a:srgbClr val="FF0000"/>
                </a:solidFill>
                <a:latin typeface="Monaco"/>
                <a:cs typeface="Monaco"/>
              </a:rPr>
              <a:t>NewTone</a:t>
            </a:r>
            <a:r>
              <a:rPr lang="en-US" sz="1400" b="1" dirty="0">
                <a:solidFill>
                  <a:srgbClr val="FF0000"/>
                </a:solidFill>
                <a:latin typeface="Monaco"/>
                <a:cs typeface="Monaco"/>
              </a:rPr>
              <a:t>(</a:t>
            </a:r>
            <a:r>
              <a:rPr lang="en-US" sz="1400" b="1" dirty="0" err="1">
                <a:solidFill>
                  <a:srgbClr val="FF0000"/>
                </a:solidFill>
                <a:latin typeface="Monaco"/>
                <a:cs typeface="Monaco"/>
              </a:rPr>
              <a:t>speakerPin</a:t>
            </a:r>
            <a:r>
              <a:rPr lang="en-US" sz="1400" b="1" dirty="0">
                <a:solidFill>
                  <a:srgbClr val="FF0000"/>
                </a:solidFill>
                <a:latin typeface="Monaco"/>
                <a:cs typeface="Monaco"/>
              </a:rPr>
              <a:t>, </a:t>
            </a:r>
            <a:r>
              <a:rPr lang="en-US" sz="1400" b="1" dirty="0" err="1" smtClean="0">
                <a:solidFill>
                  <a:srgbClr val="FF0000"/>
                </a:solidFill>
                <a:latin typeface="Monaco"/>
                <a:cs typeface="Monaco"/>
              </a:rPr>
              <a:t>distanceMeasured</a:t>
            </a:r>
            <a:r>
              <a:rPr lang="en-US" sz="1400" b="1" dirty="0" smtClean="0">
                <a:solidFill>
                  <a:srgbClr val="FF0000"/>
                </a:solidFill>
                <a:latin typeface="Monaco"/>
                <a:cs typeface="Monaco"/>
              </a:rPr>
              <a:t>);</a:t>
            </a:r>
            <a:r>
              <a:rPr lang="en-US" sz="1400" dirty="0" smtClean="0">
                <a:latin typeface="Monaco"/>
                <a:cs typeface="Monaco"/>
              </a:rPr>
              <a:t> </a:t>
            </a:r>
            <a:r>
              <a:rPr lang="en-US" sz="1400" dirty="0">
                <a:latin typeface="Monaco"/>
                <a:cs typeface="Monaco"/>
              </a:rPr>
              <a:t>	</a:t>
            </a:r>
            <a:r>
              <a:rPr lang="en-US" sz="1400" dirty="0">
                <a:solidFill>
                  <a:srgbClr val="7F7F7F"/>
                </a:solidFill>
                <a:latin typeface="Monaco"/>
                <a:cs typeface="Monaco"/>
              </a:rPr>
              <a:t>// play a tone through </a:t>
            </a:r>
            <a:r>
              <a:rPr lang="en-US" sz="1400" dirty="0" err="1">
                <a:solidFill>
                  <a:srgbClr val="7F7F7F"/>
                </a:solidFill>
                <a:latin typeface="Monaco"/>
                <a:cs typeface="Monaco"/>
              </a:rPr>
              <a:t>speakerPin</a:t>
            </a:r>
            <a:r>
              <a:rPr lang="en-US" sz="1400" dirty="0">
                <a:solidFill>
                  <a:srgbClr val="7F7F7F"/>
                </a:solidFill>
                <a:latin typeface="Monaco"/>
                <a:cs typeface="Monaco"/>
              </a:rPr>
              <a:t> (pin 8) at a frequency </a:t>
            </a:r>
            <a:r>
              <a:rPr lang="en-US" sz="1400" dirty="0" smtClean="0">
                <a:solidFill>
                  <a:srgbClr val="7F7F7F"/>
                </a:solidFill>
                <a:latin typeface="Monaco"/>
                <a:cs typeface="Monaco"/>
              </a:rPr>
              <a:t>defined by distance for 10ms</a:t>
            </a:r>
            <a:endParaRPr lang="en-US" sz="1400" dirty="0">
              <a:solidFill>
                <a:srgbClr val="7F7F7F"/>
              </a:solidFill>
              <a:latin typeface="Monaco"/>
              <a:cs typeface="Monaco"/>
            </a:endParaRPr>
          </a:p>
          <a:p>
            <a:endParaRPr lang="en-US" sz="1400" dirty="0">
              <a:solidFill>
                <a:srgbClr val="7F7F7F"/>
              </a:solidFill>
              <a:latin typeface="Monaco"/>
              <a:cs typeface="Monaco"/>
            </a:endParaRPr>
          </a:p>
          <a:p>
            <a:endParaRPr lang="en-US" sz="1400" dirty="0">
              <a:latin typeface="Monaco"/>
              <a:cs typeface="Monaco"/>
            </a:endParaRPr>
          </a:p>
          <a:p>
            <a:r>
              <a:rPr lang="en-US" sz="1400" dirty="0">
                <a:solidFill>
                  <a:srgbClr val="7F7F7F"/>
                </a:solidFill>
                <a:latin typeface="Monaco"/>
                <a:cs typeface="Monaco"/>
              </a:rPr>
              <a:t>// This prints out the distance measured by the sensor in a new screen</a:t>
            </a:r>
          </a:p>
          <a:p>
            <a:r>
              <a:rPr lang="en-US" sz="1400" dirty="0">
                <a:latin typeface="Monaco"/>
                <a:cs typeface="Monaco"/>
              </a:rPr>
              <a:t>  </a:t>
            </a:r>
            <a:r>
              <a:rPr lang="en-US" sz="1400" dirty="0" err="1">
                <a:solidFill>
                  <a:srgbClr val="F79646"/>
                </a:solidFill>
                <a:latin typeface="Monaco"/>
                <a:cs typeface="Monaco"/>
              </a:rPr>
              <a:t>Serial.print</a:t>
            </a:r>
            <a:r>
              <a:rPr lang="en-US" sz="1400" dirty="0">
                <a:latin typeface="Monaco"/>
                <a:cs typeface="Monaco"/>
              </a:rPr>
              <a:t>("Ping: ");</a:t>
            </a:r>
          </a:p>
          <a:p>
            <a:r>
              <a:rPr lang="en-US" sz="1400" dirty="0">
                <a:latin typeface="Monaco"/>
                <a:cs typeface="Monaco"/>
              </a:rPr>
              <a:t>  </a:t>
            </a:r>
            <a:r>
              <a:rPr lang="en-US" sz="1400" dirty="0" err="1">
                <a:solidFill>
                  <a:srgbClr val="F79646"/>
                </a:solidFill>
                <a:latin typeface="Monaco"/>
                <a:cs typeface="Monaco"/>
              </a:rPr>
              <a:t>Serial.print</a:t>
            </a:r>
            <a:r>
              <a:rPr lang="en-US" sz="1400" dirty="0">
                <a:latin typeface="Monaco"/>
                <a:cs typeface="Monaco"/>
              </a:rPr>
              <a:t>(</a:t>
            </a:r>
            <a:r>
              <a:rPr lang="en-US" sz="1400" dirty="0" err="1">
                <a:latin typeface="Monaco"/>
                <a:cs typeface="Monaco"/>
              </a:rPr>
              <a:t>distanceMeasured</a:t>
            </a:r>
            <a:r>
              <a:rPr lang="en-US" sz="1400" dirty="0">
                <a:latin typeface="Monaco"/>
                <a:cs typeface="Monaco"/>
              </a:rPr>
              <a:t>);</a:t>
            </a:r>
          </a:p>
          <a:p>
            <a:r>
              <a:rPr lang="en-US" sz="1400" dirty="0">
                <a:solidFill>
                  <a:srgbClr val="F79646"/>
                </a:solidFill>
                <a:latin typeface="Monaco"/>
                <a:cs typeface="Monaco"/>
              </a:rPr>
              <a:t>  </a:t>
            </a:r>
            <a:r>
              <a:rPr lang="en-US" sz="1400" dirty="0" err="1">
                <a:solidFill>
                  <a:srgbClr val="F79646"/>
                </a:solidFill>
                <a:latin typeface="Monaco"/>
                <a:cs typeface="Monaco"/>
              </a:rPr>
              <a:t>Serial.println</a:t>
            </a:r>
            <a:r>
              <a:rPr lang="en-US" sz="1400" dirty="0">
                <a:latin typeface="Monaco"/>
                <a:cs typeface="Monaco"/>
              </a:rPr>
              <a:t>("cm");</a:t>
            </a:r>
          </a:p>
          <a:p>
            <a:endParaRPr lang="en-US" sz="1200" dirty="0">
              <a:latin typeface="Monaco"/>
              <a:cs typeface="Monaco"/>
            </a:endParaRPr>
          </a:p>
          <a:p>
            <a:r>
              <a:rPr lang="en-US" sz="1200" dirty="0">
                <a:latin typeface="Monaco"/>
                <a:cs typeface="Monaco"/>
              </a:rPr>
              <a:t>}</a:t>
            </a:r>
            <a:endParaRPr lang="en-US" sz="1200" dirty="0">
              <a:latin typeface="Helvetica Neue"/>
              <a:cs typeface="Helvetica Neue"/>
            </a:endParaRPr>
          </a:p>
        </p:txBody>
      </p:sp>
    </p:spTree>
    <p:extLst>
      <p:ext uri="{BB962C8B-B14F-4D97-AF65-F5344CB8AC3E}">
        <p14:creationId xmlns:p14="http://schemas.microsoft.com/office/powerpoint/2010/main" val="29305751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49" y="408423"/>
            <a:ext cx="7273343" cy="584776"/>
          </a:xfrm>
          <a:prstGeom prst="rect">
            <a:avLst/>
          </a:prstGeom>
          <a:noFill/>
        </p:spPr>
        <p:txBody>
          <a:bodyPr wrap="square" rtlCol="0">
            <a:spAutoFit/>
          </a:bodyPr>
          <a:lstStyle/>
          <a:p>
            <a:r>
              <a:rPr lang="en-US" sz="3200" b="1" spc="300" dirty="0" smtClean="0">
                <a:latin typeface="Helvetica Neue Light"/>
                <a:cs typeface="Helvetica Neue Light"/>
              </a:rPr>
              <a:t>A Theremin-like Noise Maker </a:t>
            </a:r>
            <a:endParaRPr lang="en-US" sz="3200" b="1" spc="300" dirty="0">
              <a:latin typeface="Helvetica Neue Light"/>
              <a:cs typeface="Helvetica Neue Light"/>
            </a:endParaRPr>
          </a:p>
        </p:txBody>
      </p:sp>
      <p:sp>
        <p:nvSpPr>
          <p:cNvPr id="3" name="Rectangle 2"/>
          <p:cNvSpPr/>
          <p:nvPr/>
        </p:nvSpPr>
        <p:spPr>
          <a:xfrm>
            <a:off x="158750" y="1481851"/>
            <a:ext cx="8858250" cy="461665"/>
          </a:xfrm>
          <a:prstGeom prst="rect">
            <a:avLst/>
          </a:prstGeom>
        </p:spPr>
        <p:txBody>
          <a:bodyPr wrap="square">
            <a:spAutoFit/>
          </a:bodyPr>
          <a:lstStyle/>
          <a:p>
            <a:endParaRPr lang="en-US" sz="1200" dirty="0">
              <a:latin typeface="Monaco"/>
              <a:cs typeface="Monaco"/>
            </a:endParaRPr>
          </a:p>
          <a:p>
            <a:r>
              <a:rPr lang="en-US" sz="1200" dirty="0" smtClean="0"/>
              <a:t>			</a:t>
            </a:r>
            <a:endParaRPr lang="en-US" sz="1200" dirty="0"/>
          </a:p>
        </p:txBody>
      </p:sp>
      <p:sp>
        <p:nvSpPr>
          <p:cNvPr id="6" name="Rectangle 5"/>
          <p:cNvSpPr/>
          <p:nvPr/>
        </p:nvSpPr>
        <p:spPr>
          <a:xfrm>
            <a:off x="158750" y="1481851"/>
            <a:ext cx="8858250" cy="3847208"/>
          </a:xfrm>
          <a:prstGeom prst="rect">
            <a:avLst/>
          </a:prstGeom>
        </p:spPr>
        <p:txBody>
          <a:bodyPr wrap="square">
            <a:spAutoFit/>
          </a:bodyPr>
          <a:lstStyle/>
          <a:p>
            <a:r>
              <a:rPr lang="en-US" dirty="0" smtClean="0">
                <a:latin typeface="Helvetica Neue"/>
                <a:cs typeface="Helvetica Neue"/>
              </a:rPr>
              <a:t>Ok so it kind of works, but it’s really low and has loads of random noise in it. We can do lots of things to change the sound, by altering the code highlighted in </a:t>
            </a:r>
            <a:r>
              <a:rPr lang="en-US" dirty="0" smtClean="0">
                <a:solidFill>
                  <a:srgbClr val="FF0000"/>
                </a:solidFill>
                <a:latin typeface="Helvetica Neue"/>
                <a:cs typeface="Helvetica Neue"/>
              </a:rPr>
              <a:t>red</a:t>
            </a:r>
            <a:r>
              <a:rPr lang="en-US" dirty="0" smtClean="0">
                <a:latin typeface="Helvetica Neue"/>
                <a:cs typeface="Helvetica Neue"/>
              </a:rPr>
              <a:t>.</a:t>
            </a:r>
          </a:p>
          <a:p>
            <a:endParaRPr lang="en-US" dirty="0">
              <a:latin typeface="Helvetica Neue"/>
              <a:cs typeface="Helvetica Neue"/>
            </a:endParaRPr>
          </a:p>
          <a:p>
            <a:r>
              <a:rPr lang="en-US" dirty="0" smtClean="0">
                <a:latin typeface="Helvetica Neue"/>
                <a:cs typeface="Helvetica Neue"/>
              </a:rPr>
              <a:t>You can add values to the </a:t>
            </a:r>
            <a:r>
              <a:rPr lang="en-US" dirty="0" err="1" smtClean="0">
                <a:latin typeface="Helvetica Neue"/>
                <a:cs typeface="Helvetica Neue"/>
              </a:rPr>
              <a:t>distanceMeasured</a:t>
            </a:r>
            <a:r>
              <a:rPr lang="en-US" dirty="0" smtClean="0">
                <a:latin typeface="Helvetica Neue"/>
                <a:cs typeface="Helvetica Neue"/>
              </a:rPr>
              <a:t>, for example </a:t>
            </a:r>
          </a:p>
          <a:p>
            <a:endParaRPr lang="en-US" dirty="0">
              <a:latin typeface="Helvetica Neue"/>
              <a:cs typeface="Helvetica Neue"/>
            </a:endParaRPr>
          </a:p>
          <a:p>
            <a:r>
              <a:rPr lang="en-US" sz="1400" b="1" dirty="0" err="1">
                <a:solidFill>
                  <a:srgbClr val="FF0000"/>
                </a:solidFill>
                <a:latin typeface="Monaco"/>
                <a:cs typeface="Monaco"/>
              </a:rPr>
              <a:t>NewTone</a:t>
            </a:r>
            <a:r>
              <a:rPr lang="en-US" sz="1400" b="1" dirty="0">
                <a:solidFill>
                  <a:srgbClr val="FF0000"/>
                </a:solidFill>
                <a:latin typeface="Monaco"/>
                <a:cs typeface="Monaco"/>
              </a:rPr>
              <a:t>(</a:t>
            </a:r>
            <a:r>
              <a:rPr lang="en-US" sz="1400" b="1" dirty="0" err="1">
                <a:solidFill>
                  <a:srgbClr val="FF0000"/>
                </a:solidFill>
                <a:latin typeface="Monaco"/>
                <a:cs typeface="Monaco"/>
              </a:rPr>
              <a:t>speakerPin</a:t>
            </a:r>
            <a:r>
              <a:rPr lang="en-US" sz="1400" b="1" dirty="0">
                <a:solidFill>
                  <a:srgbClr val="FF0000"/>
                </a:solidFill>
                <a:latin typeface="Monaco"/>
                <a:cs typeface="Monaco"/>
              </a:rPr>
              <a:t>, </a:t>
            </a:r>
            <a:r>
              <a:rPr lang="en-US" sz="1400" b="1" dirty="0" err="1" smtClean="0">
                <a:solidFill>
                  <a:srgbClr val="FF0000"/>
                </a:solidFill>
                <a:latin typeface="Monaco"/>
                <a:cs typeface="Monaco"/>
              </a:rPr>
              <a:t>distanceMeasured</a:t>
            </a:r>
            <a:r>
              <a:rPr lang="en-US" sz="1400" b="1" dirty="0" smtClean="0">
                <a:solidFill>
                  <a:srgbClr val="FF0000"/>
                </a:solidFill>
                <a:latin typeface="Monaco"/>
                <a:cs typeface="Monaco"/>
              </a:rPr>
              <a:t> + 200</a:t>
            </a:r>
            <a:r>
              <a:rPr lang="en-US" sz="1400" b="1" dirty="0">
                <a:solidFill>
                  <a:srgbClr val="FF0000"/>
                </a:solidFill>
                <a:latin typeface="Monaco"/>
                <a:cs typeface="Monaco"/>
              </a:rPr>
              <a:t>);</a:t>
            </a:r>
            <a:r>
              <a:rPr lang="en-US" sz="1400" dirty="0">
                <a:latin typeface="Monaco"/>
                <a:cs typeface="Monaco"/>
              </a:rPr>
              <a:t> </a:t>
            </a:r>
          </a:p>
          <a:p>
            <a:endParaRPr lang="en-US" dirty="0" smtClean="0">
              <a:latin typeface="Helvetica Neue"/>
              <a:cs typeface="Helvetica Neue"/>
            </a:endParaRPr>
          </a:p>
          <a:p>
            <a:endParaRPr lang="en-US" dirty="0">
              <a:latin typeface="Helvetica Neue"/>
              <a:cs typeface="Helvetica Neue"/>
            </a:endParaRPr>
          </a:p>
          <a:p>
            <a:r>
              <a:rPr lang="en-US" dirty="0" smtClean="0">
                <a:latin typeface="Helvetica Neue"/>
                <a:cs typeface="Helvetica Neue"/>
              </a:rPr>
              <a:t>Try multiplying the </a:t>
            </a:r>
            <a:r>
              <a:rPr lang="en-US" dirty="0" err="1" smtClean="0">
                <a:latin typeface="Helvetica Neue"/>
                <a:cs typeface="Helvetica Neue"/>
              </a:rPr>
              <a:t>distanceMeasured</a:t>
            </a:r>
            <a:r>
              <a:rPr lang="en-US" dirty="0" smtClean="0">
                <a:latin typeface="Helvetica Neue"/>
                <a:cs typeface="Helvetica Neue"/>
              </a:rPr>
              <a:t> by a value, for example:</a:t>
            </a:r>
          </a:p>
          <a:p>
            <a:endParaRPr lang="en-US" dirty="0">
              <a:latin typeface="Helvetica Neue"/>
              <a:cs typeface="Helvetica Neue"/>
            </a:endParaRPr>
          </a:p>
          <a:p>
            <a:r>
              <a:rPr lang="en-US" sz="1400" b="1" dirty="0" err="1">
                <a:solidFill>
                  <a:srgbClr val="FF0000"/>
                </a:solidFill>
                <a:latin typeface="Monaco"/>
                <a:cs typeface="Monaco"/>
              </a:rPr>
              <a:t>NewTone</a:t>
            </a:r>
            <a:r>
              <a:rPr lang="en-US" sz="1400" b="1" dirty="0">
                <a:solidFill>
                  <a:srgbClr val="FF0000"/>
                </a:solidFill>
                <a:latin typeface="Monaco"/>
                <a:cs typeface="Monaco"/>
              </a:rPr>
              <a:t>(</a:t>
            </a:r>
            <a:r>
              <a:rPr lang="en-US" sz="1400" b="1" dirty="0" err="1">
                <a:solidFill>
                  <a:srgbClr val="FF0000"/>
                </a:solidFill>
                <a:latin typeface="Monaco"/>
                <a:cs typeface="Monaco"/>
              </a:rPr>
              <a:t>speakerPin</a:t>
            </a:r>
            <a:r>
              <a:rPr lang="en-US" sz="1400" b="1" dirty="0">
                <a:solidFill>
                  <a:srgbClr val="FF0000"/>
                </a:solidFill>
                <a:latin typeface="Monaco"/>
                <a:cs typeface="Monaco"/>
              </a:rPr>
              <a:t>, </a:t>
            </a:r>
            <a:r>
              <a:rPr lang="en-US" sz="1400" b="1" dirty="0" err="1" smtClean="0">
                <a:solidFill>
                  <a:srgbClr val="FF0000"/>
                </a:solidFill>
                <a:latin typeface="Monaco"/>
                <a:cs typeface="Monaco"/>
              </a:rPr>
              <a:t>distanceMeasured</a:t>
            </a:r>
            <a:r>
              <a:rPr lang="en-US" sz="1400" b="1" dirty="0" smtClean="0">
                <a:solidFill>
                  <a:srgbClr val="FF0000"/>
                </a:solidFill>
                <a:latin typeface="Monaco"/>
                <a:cs typeface="Monaco"/>
              </a:rPr>
              <a:t> * 10)</a:t>
            </a:r>
            <a:r>
              <a:rPr lang="en-US" sz="1400" b="1" dirty="0">
                <a:solidFill>
                  <a:srgbClr val="FF0000"/>
                </a:solidFill>
                <a:latin typeface="Monaco"/>
                <a:cs typeface="Monaco"/>
              </a:rPr>
              <a:t>;</a:t>
            </a:r>
            <a:r>
              <a:rPr lang="en-US" sz="1400" dirty="0">
                <a:latin typeface="Monaco"/>
                <a:cs typeface="Monaco"/>
              </a:rPr>
              <a:t> </a:t>
            </a:r>
            <a:endParaRPr lang="en-US" sz="1400" dirty="0" smtClean="0">
              <a:latin typeface="Monaco"/>
              <a:cs typeface="Monaco"/>
            </a:endParaRPr>
          </a:p>
          <a:p>
            <a:endParaRPr lang="en-US" dirty="0">
              <a:latin typeface="Helvetica Neue"/>
              <a:cs typeface="Helvetica Neue"/>
            </a:endParaRPr>
          </a:p>
          <a:p>
            <a:endParaRPr lang="en-US" dirty="0">
              <a:latin typeface="Helvetica Neue"/>
              <a:cs typeface="Helvetica Neue"/>
            </a:endParaRPr>
          </a:p>
          <a:p>
            <a:r>
              <a:rPr lang="en-US" dirty="0" smtClean="0"/>
              <a:t>			</a:t>
            </a:r>
            <a:endParaRPr lang="en-US" dirty="0"/>
          </a:p>
        </p:txBody>
      </p:sp>
    </p:spTree>
    <p:extLst>
      <p:ext uri="{BB962C8B-B14F-4D97-AF65-F5344CB8AC3E}">
        <p14:creationId xmlns:p14="http://schemas.microsoft.com/office/powerpoint/2010/main" val="1349550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49" y="408423"/>
            <a:ext cx="7273343" cy="584776"/>
          </a:xfrm>
          <a:prstGeom prst="rect">
            <a:avLst/>
          </a:prstGeom>
          <a:noFill/>
        </p:spPr>
        <p:txBody>
          <a:bodyPr wrap="square" rtlCol="0">
            <a:spAutoFit/>
          </a:bodyPr>
          <a:lstStyle/>
          <a:p>
            <a:r>
              <a:rPr lang="en-US" sz="3200" b="1" spc="300" dirty="0" smtClean="0">
                <a:latin typeface="Helvetica Neue Light"/>
                <a:cs typeface="Helvetica Neue Light"/>
              </a:rPr>
              <a:t>A Theremin-like Noise Maker </a:t>
            </a:r>
            <a:endParaRPr lang="en-US" sz="3200" b="1" spc="300" dirty="0">
              <a:latin typeface="Helvetica Neue Light"/>
              <a:cs typeface="Helvetica Neue Light"/>
            </a:endParaRPr>
          </a:p>
        </p:txBody>
      </p:sp>
      <p:sp>
        <p:nvSpPr>
          <p:cNvPr id="3" name="Rectangle 2"/>
          <p:cNvSpPr/>
          <p:nvPr/>
        </p:nvSpPr>
        <p:spPr>
          <a:xfrm>
            <a:off x="158750" y="1481851"/>
            <a:ext cx="8858250" cy="461665"/>
          </a:xfrm>
          <a:prstGeom prst="rect">
            <a:avLst/>
          </a:prstGeom>
        </p:spPr>
        <p:txBody>
          <a:bodyPr wrap="square">
            <a:spAutoFit/>
          </a:bodyPr>
          <a:lstStyle/>
          <a:p>
            <a:endParaRPr lang="en-US" sz="1200" dirty="0">
              <a:latin typeface="Monaco"/>
              <a:cs typeface="Monaco"/>
            </a:endParaRPr>
          </a:p>
          <a:p>
            <a:r>
              <a:rPr lang="en-US" sz="1200" dirty="0" smtClean="0"/>
              <a:t>			</a:t>
            </a:r>
            <a:endParaRPr lang="en-US" sz="1200" dirty="0"/>
          </a:p>
        </p:txBody>
      </p:sp>
      <p:sp>
        <p:nvSpPr>
          <p:cNvPr id="6" name="Rectangle 5"/>
          <p:cNvSpPr/>
          <p:nvPr/>
        </p:nvSpPr>
        <p:spPr>
          <a:xfrm>
            <a:off x="158750" y="1481851"/>
            <a:ext cx="8858250" cy="4401206"/>
          </a:xfrm>
          <a:prstGeom prst="rect">
            <a:avLst/>
          </a:prstGeom>
        </p:spPr>
        <p:txBody>
          <a:bodyPr wrap="square">
            <a:spAutoFit/>
          </a:bodyPr>
          <a:lstStyle/>
          <a:p>
            <a:r>
              <a:rPr lang="en-US" dirty="0" smtClean="0">
                <a:latin typeface="Helvetica Neue"/>
                <a:cs typeface="Helvetica Neue"/>
              </a:rPr>
              <a:t>You can get rid of unwanted noise when there’s a zero reading by creating an if loop like so:</a:t>
            </a:r>
          </a:p>
          <a:p>
            <a:endParaRPr lang="en-US" dirty="0">
              <a:latin typeface="Helvetica Neue"/>
              <a:cs typeface="Helvetica Neue"/>
            </a:endParaRPr>
          </a:p>
          <a:p>
            <a:r>
              <a:rPr lang="en-US" sz="1400" b="1" dirty="0" smtClean="0">
                <a:solidFill>
                  <a:srgbClr val="FF0000"/>
                </a:solidFill>
                <a:latin typeface="Monaco"/>
                <a:cs typeface="Monaco"/>
              </a:rPr>
              <a:t>if(</a:t>
            </a:r>
            <a:r>
              <a:rPr lang="en-US" sz="1400" b="1" dirty="0" err="1" smtClean="0">
                <a:solidFill>
                  <a:srgbClr val="FF0000"/>
                </a:solidFill>
                <a:latin typeface="Monaco"/>
                <a:cs typeface="Monaco"/>
              </a:rPr>
              <a:t>distanceMeasured</a:t>
            </a:r>
            <a:r>
              <a:rPr lang="en-US" sz="1400" b="1" dirty="0">
                <a:solidFill>
                  <a:srgbClr val="FF0000"/>
                </a:solidFill>
                <a:latin typeface="Monaco"/>
                <a:cs typeface="Monaco"/>
              </a:rPr>
              <a:t> </a:t>
            </a:r>
            <a:r>
              <a:rPr lang="en-US" sz="1400" b="1" dirty="0" smtClean="0">
                <a:solidFill>
                  <a:srgbClr val="FF0000"/>
                </a:solidFill>
                <a:latin typeface="Monaco"/>
                <a:cs typeface="Monaco"/>
              </a:rPr>
              <a:t>== 0){</a:t>
            </a:r>
          </a:p>
          <a:p>
            <a:endParaRPr lang="en-US" sz="1400" b="1" dirty="0">
              <a:solidFill>
                <a:srgbClr val="FF0000"/>
              </a:solidFill>
              <a:latin typeface="Monaco"/>
              <a:cs typeface="Monaco"/>
            </a:endParaRPr>
          </a:p>
          <a:p>
            <a:r>
              <a:rPr lang="en-US" sz="1400" b="1" dirty="0" err="1" smtClean="0">
                <a:solidFill>
                  <a:srgbClr val="FF0000"/>
                </a:solidFill>
                <a:latin typeface="Monaco"/>
                <a:cs typeface="Monaco"/>
              </a:rPr>
              <a:t>noNewTone</a:t>
            </a:r>
            <a:r>
              <a:rPr lang="en-US" sz="1400" b="1" dirty="0" smtClean="0">
                <a:solidFill>
                  <a:srgbClr val="FF0000"/>
                </a:solidFill>
                <a:latin typeface="Monaco"/>
                <a:cs typeface="Monaco"/>
              </a:rPr>
              <a:t>;</a:t>
            </a:r>
          </a:p>
          <a:p>
            <a:endParaRPr lang="en-US" sz="1400" b="1" dirty="0">
              <a:solidFill>
                <a:srgbClr val="FF0000"/>
              </a:solidFill>
              <a:latin typeface="Monaco"/>
              <a:cs typeface="Monaco"/>
            </a:endParaRPr>
          </a:p>
          <a:p>
            <a:r>
              <a:rPr lang="en-US" sz="1400" b="1" dirty="0" smtClean="0">
                <a:solidFill>
                  <a:srgbClr val="FF0000"/>
                </a:solidFill>
                <a:latin typeface="Monaco"/>
                <a:cs typeface="Monaco"/>
              </a:rPr>
              <a:t>}</a:t>
            </a:r>
          </a:p>
          <a:p>
            <a:endParaRPr lang="en-US" sz="1400" b="1" dirty="0">
              <a:solidFill>
                <a:srgbClr val="FF0000"/>
              </a:solidFill>
              <a:latin typeface="Monaco"/>
              <a:cs typeface="Monaco"/>
            </a:endParaRPr>
          </a:p>
          <a:p>
            <a:r>
              <a:rPr lang="en-US" sz="1400" b="1" dirty="0" smtClean="0">
                <a:solidFill>
                  <a:srgbClr val="FF0000"/>
                </a:solidFill>
                <a:latin typeface="Monaco"/>
                <a:cs typeface="Monaco"/>
              </a:rPr>
              <a:t>if (</a:t>
            </a:r>
            <a:r>
              <a:rPr lang="en-US" sz="1400" b="1" dirty="0" err="1" smtClean="0">
                <a:solidFill>
                  <a:srgbClr val="FF0000"/>
                </a:solidFill>
                <a:latin typeface="Monaco"/>
                <a:cs typeface="Monaco"/>
              </a:rPr>
              <a:t>distanceMeasured</a:t>
            </a:r>
            <a:r>
              <a:rPr lang="en-US" sz="1400" b="1" dirty="0" smtClean="0">
                <a:solidFill>
                  <a:srgbClr val="FF0000"/>
                </a:solidFill>
                <a:latin typeface="Monaco"/>
                <a:cs typeface="Monaco"/>
              </a:rPr>
              <a:t> &gt; 0 &amp;&amp; </a:t>
            </a:r>
            <a:r>
              <a:rPr lang="en-US" sz="1400" b="1" dirty="0" err="1" smtClean="0">
                <a:solidFill>
                  <a:srgbClr val="FF0000"/>
                </a:solidFill>
                <a:latin typeface="Monaco"/>
                <a:cs typeface="Monaco"/>
              </a:rPr>
              <a:t>distanceMeasured</a:t>
            </a:r>
            <a:r>
              <a:rPr lang="en-US" sz="1400" b="1" dirty="0" smtClean="0">
                <a:solidFill>
                  <a:srgbClr val="FF0000"/>
                </a:solidFill>
                <a:latin typeface="Monaco"/>
                <a:cs typeface="Monaco"/>
              </a:rPr>
              <a:t> &lt; 100){</a:t>
            </a:r>
          </a:p>
          <a:p>
            <a:endParaRPr lang="en-US" sz="1400" b="1" dirty="0">
              <a:solidFill>
                <a:srgbClr val="FF0000"/>
              </a:solidFill>
              <a:latin typeface="Monaco"/>
              <a:cs typeface="Monaco"/>
            </a:endParaRPr>
          </a:p>
          <a:p>
            <a:r>
              <a:rPr lang="en-US" sz="1400" b="1" dirty="0" err="1" smtClean="0">
                <a:solidFill>
                  <a:srgbClr val="FF0000"/>
                </a:solidFill>
                <a:latin typeface="Monaco"/>
                <a:cs typeface="Monaco"/>
              </a:rPr>
              <a:t>NewTone</a:t>
            </a:r>
            <a:r>
              <a:rPr lang="en-US" sz="1400" b="1" dirty="0" smtClean="0">
                <a:solidFill>
                  <a:srgbClr val="FF0000"/>
                </a:solidFill>
                <a:latin typeface="Monaco"/>
                <a:cs typeface="Monaco"/>
              </a:rPr>
              <a:t>(</a:t>
            </a:r>
            <a:r>
              <a:rPr lang="en-US" sz="1400" b="1" dirty="0" err="1" smtClean="0">
                <a:solidFill>
                  <a:srgbClr val="FF0000"/>
                </a:solidFill>
                <a:latin typeface="Monaco"/>
                <a:cs typeface="Monaco"/>
              </a:rPr>
              <a:t>speakerPin</a:t>
            </a:r>
            <a:r>
              <a:rPr lang="en-US" sz="1400" b="1" dirty="0" smtClean="0">
                <a:solidFill>
                  <a:srgbClr val="FF0000"/>
                </a:solidFill>
                <a:latin typeface="Monaco"/>
                <a:cs typeface="Monaco"/>
              </a:rPr>
              <a:t>, </a:t>
            </a:r>
            <a:r>
              <a:rPr lang="en-US" sz="1400" b="1" dirty="0" err="1" smtClean="0">
                <a:solidFill>
                  <a:srgbClr val="FF0000"/>
                </a:solidFill>
                <a:latin typeface="Monaco"/>
                <a:cs typeface="Monaco"/>
              </a:rPr>
              <a:t>distanceMeasured</a:t>
            </a:r>
            <a:r>
              <a:rPr lang="en-US" sz="1400" b="1" dirty="0" smtClean="0">
                <a:solidFill>
                  <a:srgbClr val="FF0000"/>
                </a:solidFill>
                <a:latin typeface="Monaco"/>
                <a:cs typeface="Monaco"/>
              </a:rPr>
              <a:t> * 10);</a:t>
            </a:r>
          </a:p>
          <a:p>
            <a:endParaRPr lang="en-US" sz="1400" b="1" dirty="0">
              <a:solidFill>
                <a:srgbClr val="FF0000"/>
              </a:solidFill>
              <a:latin typeface="Monaco"/>
              <a:cs typeface="Monaco"/>
            </a:endParaRPr>
          </a:p>
          <a:p>
            <a:r>
              <a:rPr lang="en-US" sz="1400" b="1" dirty="0" smtClean="0">
                <a:solidFill>
                  <a:srgbClr val="FF0000"/>
                </a:solidFill>
                <a:latin typeface="Monaco"/>
                <a:cs typeface="Monaco"/>
              </a:rPr>
              <a:t>}</a:t>
            </a:r>
            <a:endParaRPr lang="en-US" sz="1400" dirty="0">
              <a:latin typeface="Monaco"/>
              <a:cs typeface="Monaco"/>
            </a:endParaRPr>
          </a:p>
          <a:p>
            <a:endParaRPr lang="en-US" dirty="0" smtClean="0">
              <a:latin typeface="Helvetica Neue"/>
              <a:cs typeface="Helvetica Neue"/>
            </a:endParaRPr>
          </a:p>
          <a:p>
            <a:r>
              <a:rPr lang="en-US" dirty="0" smtClean="0">
                <a:latin typeface="Helvetica Neue"/>
                <a:cs typeface="Helvetica Neue"/>
              </a:rPr>
              <a:t>Just keep playing around till you find something you like the sound of!</a:t>
            </a:r>
            <a:endParaRPr lang="en-US" dirty="0">
              <a:latin typeface="Helvetica Neue"/>
              <a:cs typeface="Helvetica Neue"/>
            </a:endParaRPr>
          </a:p>
          <a:p>
            <a:endParaRPr lang="en-US" dirty="0">
              <a:latin typeface="Helvetica Neue"/>
              <a:cs typeface="Helvetica Neue"/>
            </a:endParaRPr>
          </a:p>
          <a:p>
            <a:r>
              <a:rPr lang="en-US" dirty="0" smtClean="0"/>
              <a:t>			</a:t>
            </a:r>
            <a:endParaRPr lang="en-US" dirty="0"/>
          </a:p>
        </p:txBody>
      </p:sp>
    </p:spTree>
    <p:extLst>
      <p:ext uri="{BB962C8B-B14F-4D97-AF65-F5344CB8AC3E}">
        <p14:creationId xmlns:p14="http://schemas.microsoft.com/office/powerpoint/2010/main" val="16288962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49" y="408423"/>
            <a:ext cx="7273343" cy="584776"/>
          </a:xfrm>
          <a:prstGeom prst="rect">
            <a:avLst/>
          </a:prstGeom>
          <a:noFill/>
        </p:spPr>
        <p:txBody>
          <a:bodyPr wrap="square" rtlCol="0">
            <a:spAutoFit/>
          </a:bodyPr>
          <a:lstStyle/>
          <a:p>
            <a:r>
              <a:rPr lang="en-US" sz="3200" b="1" spc="300" dirty="0" smtClean="0">
                <a:latin typeface="Helvetica Neue Light"/>
                <a:cs typeface="Helvetica Neue Light"/>
              </a:rPr>
              <a:t>Now it’s time to JAM</a:t>
            </a:r>
            <a:endParaRPr lang="en-US" sz="3200" b="1" spc="300" dirty="0">
              <a:latin typeface="Helvetica Neue Light"/>
              <a:cs typeface="Helvetica Neue Light"/>
            </a:endParaRPr>
          </a:p>
        </p:txBody>
      </p:sp>
      <p:sp>
        <p:nvSpPr>
          <p:cNvPr id="6" name="Rectangle 5"/>
          <p:cNvSpPr/>
          <p:nvPr/>
        </p:nvSpPr>
        <p:spPr>
          <a:xfrm>
            <a:off x="158750" y="1481851"/>
            <a:ext cx="8858250" cy="1631216"/>
          </a:xfrm>
          <a:prstGeom prst="rect">
            <a:avLst/>
          </a:prstGeom>
        </p:spPr>
        <p:txBody>
          <a:bodyPr wrap="square">
            <a:spAutoFit/>
          </a:bodyPr>
          <a:lstStyle/>
          <a:p>
            <a:endParaRPr lang="en-US" dirty="0" smtClean="0">
              <a:latin typeface="Helvetica Neue"/>
              <a:cs typeface="Helvetica Neue"/>
            </a:endParaRPr>
          </a:p>
          <a:p>
            <a:endParaRPr lang="en-US" dirty="0">
              <a:latin typeface="Helvetica Neue"/>
              <a:cs typeface="Helvetica Neue"/>
            </a:endParaRPr>
          </a:p>
          <a:p>
            <a:r>
              <a:rPr lang="en-US" sz="2800" dirty="0" smtClean="0">
                <a:latin typeface="Helvetica Neue"/>
                <a:cs typeface="Helvetica Neue"/>
              </a:rPr>
              <a:t>Get your noise makers ready, it’s time to play!!!!</a:t>
            </a:r>
            <a:endParaRPr lang="en-US" sz="2800" dirty="0">
              <a:latin typeface="Helvetica Neue"/>
              <a:cs typeface="Helvetica Neue"/>
            </a:endParaRPr>
          </a:p>
          <a:p>
            <a:endParaRPr lang="en-US" dirty="0">
              <a:latin typeface="Helvetica Neue"/>
              <a:cs typeface="Helvetica Neue"/>
            </a:endParaRPr>
          </a:p>
          <a:p>
            <a:r>
              <a:rPr lang="en-US" dirty="0" smtClean="0"/>
              <a:t>			</a:t>
            </a:r>
            <a:endParaRPr lang="en-US" dirty="0"/>
          </a:p>
        </p:txBody>
      </p:sp>
    </p:spTree>
    <p:extLst>
      <p:ext uri="{BB962C8B-B14F-4D97-AF65-F5344CB8AC3E}">
        <p14:creationId xmlns:p14="http://schemas.microsoft.com/office/powerpoint/2010/main" val="19693466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Do it at home!</a:t>
            </a:r>
            <a:endParaRPr lang="en-US" sz="3200" b="1" spc="300" dirty="0">
              <a:latin typeface="Helvetica Neue Light"/>
              <a:cs typeface="Helvetica Neue Light"/>
            </a:endParaRPr>
          </a:p>
        </p:txBody>
      </p:sp>
      <p:sp>
        <p:nvSpPr>
          <p:cNvPr id="12" name="Rectangle 11"/>
          <p:cNvSpPr/>
          <p:nvPr/>
        </p:nvSpPr>
        <p:spPr>
          <a:xfrm>
            <a:off x="158750" y="3149827"/>
            <a:ext cx="2844465" cy="923330"/>
          </a:xfrm>
          <a:prstGeom prst="rect">
            <a:avLst/>
          </a:prstGeom>
        </p:spPr>
        <p:txBody>
          <a:bodyPr wrap="square" anchor="ctr">
            <a:spAutoFit/>
          </a:bodyPr>
          <a:lstStyle/>
          <a:p>
            <a:endParaRPr lang="en-US" dirty="0" smtClean="0">
              <a:latin typeface="Helvetica Neue"/>
              <a:cs typeface="Helvetica Neue"/>
            </a:endParaRPr>
          </a:p>
          <a:p>
            <a:endParaRPr lang="en-US" b="1" dirty="0">
              <a:latin typeface="Helvetica Neue"/>
              <a:cs typeface="Helvetica Neue"/>
            </a:endParaRPr>
          </a:p>
          <a:p>
            <a:endParaRPr lang="en-US" b="1" dirty="0">
              <a:latin typeface="Helvetica Neue"/>
              <a:cs typeface="Helvetica Neue"/>
            </a:endParaRPr>
          </a:p>
        </p:txBody>
      </p:sp>
      <p:sp>
        <p:nvSpPr>
          <p:cNvPr id="6" name="Rectangle 5"/>
          <p:cNvSpPr/>
          <p:nvPr/>
        </p:nvSpPr>
        <p:spPr>
          <a:xfrm>
            <a:off x="158750" y="1481851"/>
            <a:ext cx="8858250" cy="1754327"/>
          </a:xfrm>
          <a:prstGeom prst="rect">
            <a:avLst/>
          </a:prstGeom>
        </p:spPr>
        <p:txBody>
          <a:bodyPr wrap="square">
            <a:spAutoFit/>
          </a:bodyPr>
          <a:lstStyle/>
          <a:p>
            <a:r>
              <a:rPr lang="en-US" dirty="0" smtClean="0">
                <a:latin typeface="Helvetica Neue"/>
                <a:cs typeface="Helvetica Neue"/>
              </a:rPr>
              <a:t>Here is a list of all the parts used in todays workshop. Everything apart from the ultrasonic sensor can be purchased from </a:t>
            </a:r>
            <a:r>
              <a:rPr lang="en-US" dirty="0" err="1" smtClean="0">
                <a:latin typeface="Helvetica Neue"/>
                <a:cs typeface="Helvetica Neue"/>
              </a:rPr>
              <a:t>Farnell</a:t>
            </a:r>
            <a:r>
              <a:rPr lang="en-US" dirty="0" smtClean="0">
                <a:latin typeface="Helvetica Neue"/>
                <a:cs typeface="Helvetica Neue"/>
              </a:rPr>
              <a:t>. Click on the order code for a link to each item’s webpage. One thing to remember is, </a:t>
            </a:r>
            <a:r>
              <a:rPr lang="en-US" dirty="0" err="1" smtClean="0">
                <a:latin typeface="Helvetica Neue"/>
                <a:cs typeface="Helvetica Neue"/>
              </a:rPr>
              <a:t>Arduino’s</a:t>
            </a:r>
            <a:r>
              <a:rPr lang="en-US" dirty="0" smtClean="0">
                <a:latin typeface="Helvetica Neue"/>
                <a:cs typeface="Helvetica Neue"/>
              </a:rPr>
              <a:t> don’t come with USB cables!</a:t>
            </a:r>
          </a:p>
          <a:p>
            <a:endParaRPr lang="en-US" dirty="0">
              <a:latin typeface="Helvetica Neue"/>
              <a:cs typeface="Helvetica Neue"/>
            </a:endParaRPr>
          </a:p>
          <a:p>
            <a:r>
              <a:rPr lang="en-US" dirty="0" smtClean="0"/>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789695055"/>
              </p:ext>
            </p:extLst>
          </p:nvPr>
        </p:nvGraphicFramePr>
        <p:xfrm>
          <a:off x="2381160" y="2958212"/>
          <a:ext cx="4515562" cy="2465667"/>
        </p:xfrm>
        <a:graphic>
          <a:graphicData uri="http://schemas.openxmlformats.org/drawingml/2006/table">
            <a:tbl>
              <a:tblPr firstRow="1">
                <a:tableStyleId>{9D7B26C5-4107-4FEC-AEDC-1716B250A1EF}</a:tableStyleId>
              </a:tblPr>
              <a:tblGrid>
                <a:gridCol w="988254"/>
                <a:gridCol w="1550800"/>
                <a:gridCol w="988254"/>
                <a:gridCol w="988254"/>
              </a:tblGrid>
              <a:tr h="423478">
                <a:tc>
                  <a:txBody>
                    <a:bodyPr/>
                    <a:lstStyle/>
                    <a:p>
                      <a:pPr algn="ctr" fontAlgn="ctr"/>
                      <a:r>
                        <a:rPr lang="en-US" sz="1200" b="1" u="none" strike="noStrike" dirty="0">
                          <a:effectLst/>
                          <a:latin typeface="Helvetica Neue Light"/>
                          <a:cs typeface="Helvetica Neue Light"/>
                        </a:rPr>
                        <a:t>Company</a:t>
                      </a:r>
                      <a:endParaRPr lang="en-US" sz="1200" b="1" i="0" u="none" strike="noStrike" dirty="0">
                        <a:solidFill>
                          <a:srgbClr val="000000"/>
                        </a:solidFill>
                        <a:effectLst/>
                        <a:latin typeface="Helvetica Neue Light"/>
                        <a:cs typeface="Helvetica Neue Light"/>
                      </a:endParaRPr>
                    </a:p>
                  </a:txBody>
                  <a:tcPr marL="10929" marR="10929" marT="10929" marB="0" anchor="ctr"/>
                </a:tc>
                <a:tc>
                  <a:txBody>
                    <a:bodyPr/>
                    <a:lstStyle/>
                    <a:p>
                      <a:pPr algn="ctr" fontAlgn="ctr"/>
                      <a:r>
                        <a:rPr lang="de-DE" sz="1200" b="1" u="none" strike="noStrike">
                          <a:effectLst/>
                          <a:latin typeface="Helvetica Neue Light"/>
                          <a:cs typeface="Helvetica Neue Light"/>
                        </a:rPr>
                        <a:t>Name</a:t>
                      </a:r>
                      <a:endParaRPr lang="de-DE" sz="1200" b="1" i="0" u="none" strike="noStrike">
                        <a:solidFill>
                          <a:srgbClr val="000000"/>
                        </a:solidFill>
                        <a:effectLst/>
                        <a:latin typeface="Helvetica Neue Light"/>
                        <a:cs typeface="Helvetica Neue Light"/>
                      </a:endParaRPr>
                    </a:p>
                  </a:txBody>
                  <a:tcPr marL="10929" marR="10929" marT="10929" marB="0" anchor="ctr"/>
                </a:tc>
                <a:tc>
                  <a:txBody>
                    <a:bodyPr/>
                    <a:lstStyle/>
                    <a:p>
                      <a:pPr algn="ctr" fontAlgn="ctr"/>
                      <a:r>
                        <a:rPr lang="de-DE" sz="1200" b="1" u="none" strike="noStrike" dirty="0">
                          <a:effectLst/>
                          <a:latin typeface="Helvetica Neue Light"/>
                          <a:cs typeface="Helvetica Neue Light"/>
                        </a:rPr>
                        <a:t>Order Code</a:t>
                      </a:r>
                      <a:endParaRPr lang="de-DE" sz="1200" b="1" i="0" u="none" strike="noStrike" dirty="0">
                        <a:solidFill>
                          <a:srgbClr val="000000"/>
                        </a:solidFill>
                        <a:effectLst/>
                        <a:latin typeface="Helvetica Neue Light"/>
                        <a:cs typeface="Helvetica Neue Light"/>
                      </a:endParaRPr>
                    </a:p>
                  </a:txBody>
                  <a:tcPr marL="10929" marR="10929" marT="10929" marB="0" anchor="ctr"/>
                </a:tc>
                <a:tc>
                  <a:txBody>
                    <a:bodyPr/>
                    <a:lstStyle/>
                    <a:p>
                      <a:pPr algn="ctr" fontAlgn="ctr"/>
                      <a:r>
                        <a:rPr lang="en-US" sz="1200" b="1" u="none" strike="noStrike">
                          <a:effectLst/>
                          <a:latin typeface="Helvetica Neue Light"/>
                          <a:cs typeface="Helvetica Neue Light"/>
                        </a:rPr>
                        <a:t>Quantity</a:t>
                      </a:r>
                      <a:endParaRPr lang="en-US" sz="1200" b="1" i="0" u="none" strike="noStrike">
                        <a:solidFill>
                          <a:srgbClr val="000000"/>
                        </a:solidFill>
                        <a:effectLst/>
                        <a:latin typeface="Helvetica Neue Light"/>
                        <a:cs typeface="Helvetica Neue Light"/>
                      </a:endParaRPr>
                    </a:p>
                  </a:txBody>
                  <a:tcPr marL="10929" marR="10929" marT="10929" marB="0" anchor="ctr"/>
                </a:tc>
              </a:tr>
              <a:tr h="468943">
                <a:tc>
                  <a:txBody>
                    <a:bodyPr/>
                    <a:lstStyle/>
                    <a:p>
                      <a:pPr algn="l" fontAlgn="b"/>
                      <a:r>
                        <a:rPr lang="hu-HU" sz="1000" u="none" strike="noStrike" dirty="0" smtClean="0">
                          <a:effectLst/>
                          <a:latin typeface="Helvetica Neue Light"/>
                          <a:cs typeface="Helvetica Neue Light"/>
                        </a:rPr>
                        <a:t>Farnell</a:t>
                      </a:r>
                      <a:endParaRPr lang="hu-HU" sz="1000" b="0" i="0" u="none" strike="noStrike" dirty="0">
                        <a:solidFill>
                          <a:srgbClr val="000000"/>
                        </a:solidFill>
                        <a:effectLst/>
                        <a:latin typeface="Helvetica Neue Light"/>
                        <a:cs typeface="Helvetica Neue Light"/>
                      </a:endParaRPr>
                    </a:p>
                  </a:txBody>
                  <a:tcPr marL="10929" marR="10929" marT="10929" marB="0" anchor="b"/>
                </a:tc>
                <a:tc>
                  <a:txBody>
                    <a:bodyPr/>
                    <a:lstStyle/>
                    <a:p>
                      <a:pPr algn="l" fontAlgn="b"/>
                      <a:r>
                        <a:rPr lang="en-US" sz="1000" u="none" strike="noStrike">
                          <a:effectLst/>
                          <a:latin typeface="Helvetica Neue Light"/>
                          <a:cs typeface="Helvetica Neue Light"/>
                        </a:rPr>
                        <a:t>Solderless Breadboard</a:t>
                      </a:r>
                      <a:endParaRPr lang="en-US" sz="1000" b="0" i="0" u="none" strike="noStrike">
                        <a:solidFill>
                          <a:srgbClr val="000000"/>
                        </a:solidFill>
                        <a:effectLst/>
                        <a:latin typeface="Helvetica Neue Light"/>
                        <a:cs typeface="Helvetica Neue Light"/>
                      </a:endParaRPr>
                    </a:p>
                  </a:txBody>
                  <a:tcPr marL="10929" marR="10929" marT="10929" marB="0" anchor="b"/>
                </a:tc>
                <a:tc>
                  <a:txBody>
                    <a:bodyPr/>
                    <a:lstStyle/>
                    <a:p>
                      <a:pPr algn="r" fontAlgn="b"/>
                      <a:r>
                        <a:rPr lang="en-US" sz="1000" b="0" i="0" u="sng" strike="noStrike" dirty="0" smtClean="0">
                          <a:solidFill>
                            <a:schemeClr val="tx1"/>
                          </a:solidFill>
                          <a:effectLst/>
                          <a:latin typeface="Helvetica Neue Light"/>
                          <a:cs typeface="Helvetica Neue Light"/>
                          <a:hlinkClick r:id="rId2"/>
                        </a:rPr>
                        <a:t>2213346</a:t>
                      </a:r>
                      <a:endParaRPr lang="en-US" sz="1000" b="0" i="0" u="sng" strike="noStrike" dirty="0">
                        <a:solidFill>
                          <a:srgbClr val="0000FF"/>
                        </a:solidFill>
                        <a:effectLst/>
                        <a:latin typeface="Helvetica Neue Light"/>
                        <a:cs typeface="Helvetica Neue Light"/>
                      </a:endParaRPr>
                    </a:p>
                  </a:txBody>
                  <a:tcPr marL="10929" marR="10929" marT="10929" marB="0" anchor="b"/>
                </a:tc>
                <a:tc>
                  <a:txBody>
                    <a:bodyPr/>
                    <a:lstStyle/>
                    <a:p>
                      <a:pPr algn="r" fontAlgn="b"/>
                      <a:r>
                        <a:rPr lang="en-US" sz="1000" u="none" strike="noStrike" dirty="0">
                          <a:effectLst/>
                          <a:latin typeface="Helvetica Neue Light"/>
                          <a:cs typeface="Helvetica Neue Light"/>
                        </a:rPr>
                        <a:t>1</a:t>
                      </a:r>
                      <a:endParaRPr lang="en-US" sz="1000" b="0" i="0" u="none" strike="noStrike" dirty="0">
                        <a:solidFill>
                          <a:srgbClr val="000000"/>
                        </a:solidFill>
                        <a:effectLst/>
                        <a:latin typeface="Helvetica Neue Light"/>
                        <a:cs typeface="Helvetica Neue Light"/>
                      </a:endParaRPr>
                    </a:p>
                  </a:txBody>
                  <a:tcPr marL="10929" marR="10929" marT="10929" marB="0" anchor="b"/>
                </a:tc>
              </a:tr>
              <a:tr h="322726">
                <a:tc>
                  <a:txBody>
                    <a:bodyPr/>
                    <a:lstStyle/>
                    <a:p>
                      <a:pPr algn="l" fontAlgn="b"/>
                      <a:r>
                        <a:rPr lang="tr-TR" sz="1000" b="0" i="0" u="none" strike="noStrike" dirty="0" err="1" smtClean="0">
                          <a:solidFill>
                            <a:schemeClr val="tx1"/>
                          </a:solidFill>
                          <a:effectLst/>
                          <a:latin typeface="Helvetica Neue Light"/>
                          <a:cs typeface="Helvetica Neue Light"/>
                        </a:rPr>
                        <a:t>Farnell</a:t>
                      </a:r>
                      <a:endParaRPr lang="tr-TR" sz="1000" b="0" i="0" u="none" strike="noStrike" dirty="0">
                        <a:solidFill>
                          <a:srgbClr val="000000"/>
                        </a:solidFill>
                        <a:effectLst/>
                        <a:latin typeface="Helvetica Neue Light"/>
                        <a:cs typeface="Helvetica Neue Light"/>
                      </a:endParaRPr>
                    </a:p>
                  </a:txBody>
                  <a:tcPr marL="10929" marR="10929" marT="10929" marB="0" anchor="b"/>
                </a:tc>
                <a:tc>
                  <a:txBody>
                    <a:bodyPr/>
                    <a:lstStyle/>
                    <a:p>
                      <a:pPr algn="l" fontAlgn="b"/>
                      <a:r>
                        <a:rPr lang="de-DE" sz="1000" u="none" strike="noStrike" dirty="0">
                          <a:effectLst/>
                          <a:latin typeface="Helvetica Neue Light"/>
                          <a:cs typeface="Helvetica Neue Light"/>
                        </a:rPr>
                        <a:t>Jumper </a:t>
                      </a:r>
                      <a:r>
                        <a:rPr lang="de-DE" sz="1000" u="none" strike="noStrike" dirty="0" err="1">
                          <a:effectLst/>
                          <a:latin typeface="Helvetica Neue Light"/>
                          <a:cs typeface="Helvetica Neue Light"/>
                        </a:rPr>
                        <a:t>Wires</a:t>
                      </a:r>
                      <a:endParaRPr lang="de-DE" sz="1000" b="0" i="0" u="none" strike="noStrike" dirty="0">
                        <a:solidFill>
                          <a:srgbClr val="000000"/>
                        </a:solidFill>
                        <a:effectLst/>
                        <a:latin typeface="Helvetica Neue Light"/>
                        <a:cs typeface="Helvetica Neue Light"/>
                      </a:endParaRPr>
                    </a:p>
                  </a:txBody>
                  <a:tcPr marL="10929" marR="10929" marT="10929" marB="0" anchor="b"/>
                </a:tc>
                <a:tc>
                  <a:txBody>
                    <a:bodyPr/>
                    <a:lstStyle/>
                    <a:p>
                      <a:pPr algn="r" fontAlgn="b"/>
                      <a:r>
                        <a:rPr lang="en-US" sz="1000" b="0" i="0" u="sng" strike="noStrike" dirty="0" smtClean="0">
                          <a:solidFill>
                            <a:srgbClr val="0000FF"/>
                          </a:solidFill>
                          <a:effectLst/>
                          <a:latin typeface="Helvetica Neue Light"/>
                          <a:cs typeface="Helvetica Neue Light"/>
                        </a:rPr>
                        <a:t>2315746</a:t>
                      </a:r>
                      <a:endParaRPr lang="en-US" sz="1000" b="0" i="0" u="sng" strike="noStrike" dirty="0">
                        <a:solidFill>
                          <a:srgbClr val="0000FF"/>
                        </a:solidFill>
                        <a:effectLst/>
                        <a:latin typeface="Helvetica Neue Light"/>
                        <a:cs typeface="Helvetica Neue Light"/>
                      </a:endParaRPr>
                    </a:p>
                  </a:txBody>
                  <a:tcPr marL="10929" marR="10929" marT="10929" marB="0" anchor="b"/>
                </a:tc>
                <a:tc>
                  <a:txBody>
                    <a:bodyPr/>
                    <a:lstStyle/>
                    <a:p>
                      <a:pPr algn="r" fontAlgn="b"/>
                      <a:r>
                        <a:rPr lang="en-US" sz="1000" u="none" strike="noStrike" dirty="0">
                          <a:effectLst/>
                          <a:latin typeface="Helvetica Neue Light"/>
                          <a:cs typeface="Helvetica Neue Light"/>
                        </a:rPr>
                        <a:t>1</a:t>
                      </a:r>
                      <a:endParaRPr lang="en-US" sz="1000" b="0" i="0" u="none" strike="noStrike" dirty="0">
                        <a:solidFill>
                          <a:srgbClr val="000000"/>
                        </a:solidFill>
                        <a:effectLst/>
                        <a:latin typeface="Helvetica Neue Light"/>
                        <a:cs typeface="Helvetica Neue Light"/>
                      </a:endParaRPr>
                    </a:p>
                  </a:txBody>
                  <a:tcPr marL="10929" marR="10929" marT="10929" marB="0" anchor="b"/>
                </a:tc>
              </a:tr>
              <a:tr h="312630">
                <a:tc>
                  <a:txBody>
                    <a:bodyPr/>
                    <a:lstStyle/>
                    <a:p>
                      <a:pPr algn="l" fontAlgn="b"/>
                      <a:r>
                        <a:rPr lang="it-IT" sz="1000" u="none" strike="noStrike">
                          <a:effectLst/>
                          <a:latin typeface="Helvetica Neue Light"/>
                          <a:cs typeface="Helvetica Neue Light"/>
                        </a:rPr>
                        <a:t>Fanell</a:t>
                      </a:r>
                      <a:endParaRPr lang="it-IT" sz="1000" b="0" i="0" u="none" strike="noStrike">
                        <a:solidFill>
                          <a:srgbClr val="000000"/>
                        </a:solidFill>
                        <a:effectLst/>
                        <a:latin typeface="Helvetica Neue Light"/>
                        <a:cs typeface="Helvetica Neue Light"/>
                      </a:endParaRPr>
                    </a:p>
                  </a:txBody>
                  <a:tcPr marL="10929" marR="10929" marT="10929" marB="0" anchor="b"/>
                </a:tc>
                <a:tc>
                  <a:txBody>
                    <a:bodyPr/>
                    <a:lstStyle/>
                    <a:p>
                      <a:pPr algn="l" fontAlgn="b"/>
                      <a:r>
                        <a:rPr lang="fr-FR" sz="1000" u="none" strike="noStrike">
                          <a:effectLst/>
                          <a:latin typeface="Helvetica Neue Light"/>
                          <a:cs typeface="Helvetica Neue Light"/>
                        </a:rPr>
                        <a:t>Arduino Uno</a:t>
                      </a:r>
                      <a:endParaRPr lang="fr-FR" sz="1000" b="0" i="0" u="none" strike="noStrike">
                        <a:solidFill>
                          <a:srgbClr val="000000"/>
                        </a:solidFill>
                        <a:effectLst/>
                        <a:latin typeface="Helvetica Neue Light"/>
                        <a:cs typeface="Helvetica Neue Light"/>
                      </a:endParaRPr>
                    </a:p>
                  </a:txBody>
                  <a:tcPr marL="10929" marR="10929" marT="10929" marB="0" anchor="b"/>
                </a:tc>
                <a:tc>
                  <a:txBody>
                    <a:bodyPr/>
                    <a:lstStyle/>
                    <a:p>
                      <a:pPr algn="r" fontAlgn="b"/>
                      <a:r>
                        <a:rPr lang="en-US" sz="1000" u="sng" strike="noStrike">
                          <a:effectLst/>
                          <a:latin typeface="Helvetica Neue Light"/>
                          <a:cs typeface="Helvetica Neue Light"/>
                          <a:hlinkClick r:id="rId3"/>
                        </a:rPr>
                        <a:t>2285200</a:t>
                      </a:r>
                      <a:endParaRPr lang="en-US" sz="1000" b="0" i="0" u="sng" strike="noStrike">
                        <a:solidFill>
                          <a:srgbClr val="0000FF"/>
                        </a:solidFill>
                        <a:effectLst/>
                        <a:latin typeface="Helvetica Neue Light"/>
                        <a:cs typeface="Helvetica Neue Light"/>
                      </a:endParaRPr>
                    </a:p>
                  </a:txBody>
                  <a:tcPr marL="10929" marR="10929" marT="10929" marB="0" anchor="b"/>
                </a:tc>
                <a:tc>
                  <a:txBody>
                    <a:bodyPr/>
                    <a:lstStyle/>
                    <a:p>
                      <a:pPr algn="r" fontAlgn="b"/>
                      <a:r>
                        <a:rPr lang="en-US" sz="1000" u="none" strike="noStrike">
                          <a:effectLst/>
                          <a:latin typeface="Helvetica Neue Light"/>
                          <a:cs typeface="Helvetica Neue Light"/>
                        </a:rPr>
                        <a:t>1</a:t>
                      </a:r>
                      <a:endParaRPr lang="en-US" sz="1000" b="0" i="0" u="none" strike="noStrike">
                        <a:solidFill>
                          <a:srgbClr val="000000"/>
                        </a:solidFill>
                        <a:effectLst/>
                        <a:latin typeface="Helvetica Neue Light"/>
                        <a:cs typeface="Helvetica Neue Light"/>
                      </a:endParaRPr>
                    </a:p>
                  </a:txBody>
                  <a:tcPr marL="10929" marR="10929" marT="10929" marB="0" anchor="b"/>
                </a:tc>
              </a:tr>
              <a:tr h="312630">
                <a:tc>
                  <a:txBody>
                    <a:bodyPr/>
                    <a:lstStyle/>
                    <a:p>
                      <a:pPr algn="l" fontAlgn="b"/>
                      <a:r>
                        <a:rPr lang="it-IT" sz="1000" u="none" strike="noStrike">
                          <a:effectLst/>
                          <a:latin typeface="Helvetica Neue Light"/>
                          <a:cs typeface="Helvetica Neue Light"/>
                        </a:rPr>
                        <a:t>Farnell</a:t>
                      </a:r>
                      <a:endParaRPr lang="it-IT" sz="1000" b="0" i="0" u="none" strike="noStrike">
                        <a:solidFill>
                          <a:srgbClr val="000000"/>
                        </a:solidFill>
                        <a:effectLst/>
                        <a:latin typeface="Helvetica Neue Light"/>
                        <a:cs typeface="Helvetica Neue Light"/>
                      </a:endParaRPr>
                    </a:p>
                  </a:txBody>
                  <a:tcPr marL="10929" marR="10929" marT="10929" marB="0" anchor="b"/>
                </a:tc>
                <a:tc>
                  <a:txBody>
                    <a:bodyPr/>
                    <a:lstStyle/>
                    <a:p>
                      <a:pPr algn="l" fontAlgn="b"/>
                      <a:r>
                        <a:rPr lang="en-US" sz="1000" u="none" strike="noStrike">
                          <a:effectLst/>
                          <a:latin typeface="Helvetica Neue Light"/>
                          <a:cs typeface="Helvetica Neue Light"/>
                        </a:rPr>
                        <a:t>Speaker</a:t>
                      </a:r>
                      <a:endParaRPr lang="en-US" sz="1000" b="0" i="0" u="none" strike="noStrike">
                        <a:solidFill>
                          <a:srgbClr val="000000"/>
                        </a:solidFill>
                        <a:effectLst/>
                        <a:latin typeface="Helvetica Neue Light"/>
                        <a:cs typeface="Helvetica Neue Light"/>
                      </a:endParaRPr>
                    </a:p>
                  </a:txBody>
                  <a:tcPr marL="10929" marR="10929" marT="10929" marB="0" anchor="b"/>
                </a:tc>
                <a:tc>
                  <a:txBody>
                    <a:bodyPr/>
                    <a:lstStyle/>
                    <a:p>
                      <a:pPr algn="r" fontAlgn="b"/>
                      <a:r>
                        <a:rPr lang="en-US" sz="1000" u="sng" strike="noStrike" dirty="0">
                          <a:effectLst/>
                          <a:latin typeface="Helvetica Neue Light"/>
                          <a:cs typeface="Helvetica Neue Light"/>
                          <a:hlinkClick r:id="rId4"/>
                        </a:rPr>
                        <a:t>4262323</a:t>
                      </a:r>
                      <a:endParaRPr lang="en-US" sz="1000" b="0" i="0" u="sng" strike="noStrike" dirty="0">
                        <a:solidFill>
                          <a:srgbClr val="0000FF"/>
                        </a:solidFill>
                        <a:effectLst/>
                        <a:latin typeface="Helvetica Neue Light"/>
                        <a:cs typeface="Helvetica Neue Light"/>
                      </a:endParaRPr>
                    </a:p>
                  </a:txBody>
                  <a:tcPr marL="10929" marR="10929" marT="10929" marB="0" anchor="b"/>
                </a:tc>
                <a:tc>
                  <a:txBody>
                    <a:bodyPr/>
                    <a:lstStyle/>
                    <a:p>
                      <a:pPr algn="r" fontAlgn="b"/>
                      <a:r>
                        <a:rPr lang="en-US" sz="1000" u="none" strike="noStrike">
                          <a:effectLst/>
                          <a:latin typeface="Helvetica Neue Light"/>
                          <a:cs typeface="Helvetica Neue Light"/>
                        </a:rPr>
                        <a:t>1</a:t>
                      </a:r>
                      <a:endParaRPr lang="en-US" sz="1000" b="0" i="0" u="none" strike="noStrike">
                        <a:solidFill>
                          <a:srgbClr val="000000"/>
                        </a:solidFill>
                        <a:effectLst/>
                        <a:latin typeface="Helvetica Neue Light"/>
                        <a:cs typeface="Helvetica Neue Light"/>
                      </a:endParaRPr>
                    </a:p>
                  </a:txBody>
                  <a:tcPr marL="10929" marR="10929" marT="10929" marB="0" anchor="b"/>
                </a:tc>
              </a:tr>
              <a:tr h="312630">
                <a:tc>
                  <a:txBody>
                    <a:bodyPr/>
                    <a:lstStyle/>
                    <a:p>
                      <a:pPr algn="l" fontAlgn="b"/>
                      <a:r>
                        <a:rPr lang="tr-TR" sz="1000" u="none" strike="noStrike">
                          <a:effectLst/>
                          <a:latin typeface="Helvetica Neue Light"/>
                          <a:cs typeface="Helvetica Neue Light"/>
                        </a:rPr>
                        <a:t>Ebay</a:t>
                      </a:r>
                      <a:endParaRPr lang="tr-TR" sz="1000" b="0" i="0" u="none" strike="noStrike">
                        <a:solidFill>
                          <a:srgbClr val="000000"/>
                        </a:solidFill>
                        <a:effectLst/>
                        <a:latin typeface="Helvetica Neue Light"/>
                        <a:cs typeface="Helvetica Neue Light"/>
                      </a:endParaRPr>
                    </a:p>
                  </a:txBody>
                  <a:tcPr marL="10929" marR="10929" marT="10929" marB="0" anchor="b"/>
                </a:tc>
                <a:tc>
                  <a:txBody>
                    <a:bodyPr/>
                    <a:lstStyle/>
                    <a:p>
                      <a:pPr algn="l" fontAlgn="b"/>
                      <a:r>
                        <a:rPr lang="en-US" sz="1000" u="none" strike="noStrike">
                          <a:effectLst/>
                          <a:latin typeface="Helvetica Neue Light"/>
                          <a:cs typeface="Helvetica Neue Light"/>
                        </a:rPr>
                        <a:t>Ultrasonic Sensor</a:t>
                      </a:r>
                      <a:endParaRPr lang="en-US" sz="1000" b="0" i="0" u="none" strike="noStrike">
                        <a:solidFill>
                          <a:srgbClr val="000000"/>
                        </a:solidFill>
                        <a:effectLst/>
                        <a:latin typeface="Helvetica Neue Light"/>
                        <a:cs typeface="Helvetica Neue Light"/>
                      </a:endParaRPr>
                    </a:p>
                  </a:txBody>
                  <a:tcPr marL="10929" marR="10929" marT="10929" marB="0" anchor="b"/>
                </a:tc>
                <a:tc>
                  <a:txBody>
                    <a:bodyPr/>
                    <a:lstStyle/>
                    <a:p>
                      <a:pPr algn="r" fontAlgn="b"/>
                      <a:r>
                        <a:rPr lang="en-US" sz="1000" u="sng" strike="noStrike">
                          <a:effectLst/>
                          <a:latin typeface="Helvetica Neue Light"/>
                          <a:cs typeface="Helvetica Neue Light"/>
                          <a:hlinkClick r:id="rId5"/>
                        </a:rPr>
                        <a:t>URL</a:t>
                      </a:r>
                      <a:endParaRPr lang="en-US" sz="1000" b="0" i="0" u="sng" strike="noStrike">
                        <a:solidFill>
                          <a:srgbClr val="0000FF"/>
                        </a:solidFill>
                        <a:effectLst/>
                        <a:latin typeface="Helvetica Neue Light"/>
                        <a:cs typeface="Helvetica Neue Light"/>
                      </a:endParaRPr>
                    </a:p>
                  </a:txBody>
                  <a:tcPr marL="10929" marR="10929" marT="10929" marB="0" anchor="b"/>
                </a:tc>
                <a:tc>
                  <a:txBody>
                    <a:bodyPr/>
                    <a:lstStyle/>
                    <a:p>
                      <a:pPr algn="r" fontAlgn="b"/>
                      <a:r>
                        <a:rPr lang="en-US" sz="1000" u="none" strike="noStrike">
                          <a:effectLst/>
                          <a:latin typeface="Helvetica Neue Light"/>
                          <a:cs typeface="Helvetica Neue Light"/>
                        </a:rPr>
                        <a:t>1</a:t>
                      </a:r>
                      <a:endParaRPr lang="en-US" sz="1000" b="0" i="0" u="none" strike="noStrike">
                        <a:solidFill>
                          <a:srgbClr val="000000"/>
                        </a:solidFill>
                        <a:effectLst/>
                        <a:latin typeface="Helvetica Neue Light"/>
                        <a:cs typeface="Helvetica Neue Light"/>
                      </a:endParaRPr>
                    </a:p>
                  </a:txBody>
                  <a:tcPr marL="10929" marR="10929" marT="10929" marB="0" anchor="b"/>
                </a:tc>
              </a:tr>
              <a:tr h="312630">
                <a:tc>
                  <a:txBody>
                    <a:bodyPr/>
                    <a:lstStyle/>
                    <a:p>
                      <a:pPr algn="l" fontAlgn="b"/>
                      <a:r>
                        <a:rPr lang="en-US" sz="1000" u="none" strike="noStrike" dirty="0" err="1" smtClean="0">
                          <a:effectLst/>
                          <a:latin typeface="Helvetica Neue Light"/>
                          <a:cs typeface="Helvetica Neue Light"/>
                        </a:rPr>
                        <a:t>Farnell</a:t>
                      </a:r>
                      <a:endParaRPr lang="en-US" sz="1000" b="0" i="0" u="none" strike="noStrike" dirty="0">
                        <a:solidFill>
                          <a:srgbClr val="000000"/>
                        </a:solidFill>
                        <a:effectLst/>
                        <a:latin typeface="Helvetica Neue Light"/>
                        <a:cs typeface="Helvetica Neue Light"/>
                      </a:endParaRPr>
                    </a:p>
                  </a:txBody>
                  <a:tcPr marL="10929" marR="10929" marT="10929" marB="0" anchor="b"/>
                </a:tc>
                <a:tc>
                  <a:txBody>
                    <a:bodyPr/>
                    <a:lstStyle/>
                    <a:p>
                      <a:pPr algn="l" fontAlgn="b"/>
                      <a:r>
                        <a:rPr lang="it-IT" sz="1000" u="none" strike="noStrike" dirty="0" smtClean="0">
                          <a:effectLst/>
                          <a:latin typeface="Helvetica Neue Light"/>
                          <a:cs typeface="Helvetica Neue Light"/>
                        </a:rPr>
                        <a:t>100ohm </a:t>
                      </a:r>
                      <a:r>
                        <a:rPr lang="it-IT" sz="1000" u="none" strike="noStrike" dirty="0" err="1" smtClean="0">
                          <a:effectLst/>
                          <a:latin typeface="Helvetica Neue Light"/>
                          <a:cs typeface="Helvetica Neue Light"/>
                        </a:rPr>
                        <a:t>Resistor</a:t>
                      </a:r>
                      <a:endParaRPr lang="it-IT" sz="1000" b="0" i="0" u="none" strike="noStrike" dirty="0">
                        <a:solidFill>
                          <a:srgbClr val="000000"/>
                        </a:solidFill>
                        <a:effectLst/>
                        <a:latin typeface="Helvetica Neue Light"/>
                        <a:cs typeface="Helvetica Neue Light"/>
                      </a:endParaRPr>
                    </a:p>
                  </a:txBody>
                  <a:tcPr marL="10929" marR="10929" marT="10929" marB="0" anchor="b"/>
                </a:tc>
                <a:tc>
                  <a:txBody>
                    <a:bodyPr/>
                    <a:lstStyle/>
                    <a:p>
                      <a:pPr algn="r" fontAlgn="b"/>
                      <a:r>
                        <a:rPr lang="en-US" sz="1000" b="0" i="0" u="sng" strike="noStrike" dirty="0" smtClean="0">
                          <a:solidFill>
                            <a:schemeClr val="tx1"/>
                          </a:solidFill>
                          <a:effectLst/>
                          <a:latin typeface="Helvetica Neue Light"/>
                          <a:cs typeface="Helvetica Neue Light"/>
                          <a:hlinkClick r:id="rId6"/>
                        </a:rPr>
                        <a:t>1903813</a:t>
                      </a:r>
                      <a:endParaRPr lang="en-US" sz="1000" b="0" i="0" u="sng" strike="noStrike" dirty="0">
                        <a:solidFill>
                          <a:srgbClr val="0000FF"/>
                        </a:solidFill>
                        <a:effectLst/>
                        <a:latin typeface="Helvetica Neue Light"/>
                        <a:cs typeface="Helvetica Neue Light"/>
                      </a:endParaRPr>
                    </a:p>
                  </a:txBody>
                  <a:tcPr marL="10929" marR="10929" marT="10929" marB="0" anchor="b"/>
                </a:tc>
                <a:tc>
                  <a:txBody>
                    <a:bodyPr/>
                    <a:lstStyle/>
                    <a:p>
                      <a:pPr algn="r" fontAlgn="b"/>
                      <a:r>
                        <a:rPr lang="en-US" sz="1000" u="none" strike="noStrike" dirty="0">
                          <a:effectLst/>
                          <a:latin typeface="Helvetica Neue Light"/>
                          <a:cs typeface="Helvetica Neue Light"/>
                        </a:rPr>
                        <a:t>1</a:t>
                      </a:r>
                      <a:endParaRPr lang="en-US" sz="1000" b="0" i="0" u="none" strike="noStrike" dirty="0">
                        <a:solidFill>
                          <a:srgbClr val="000000"/>
                        </a:solidFill>
                        <a:effectLst/>
                        <a:latin typeface="Helvetica Neue Light"/>
                        <a:cs typeface="Helvetica Neue Light"/>
                      </a:endParaRPr>
                    </a:p>
                  </a:txBody>
                  <a:tcPr marL="10929" marR="10929" marT="10929" marB="0" anchor="b"/>
                </a:tc>
              </a:tr>
            </a:tbl>
          </a:graphicData>
        </a:graphic>
      </p:graphicFrame>
    </p:spTree>
    <p:extLst>
      <p:ext uri="{BB962C8B-B14F-4D97-AF65-F5344CB8AC3E}">
        <p14:creationId xmlns:p14="http://schemas.microsoft.com/office/powerpoint/2010/main" val="95004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395505"/>
            <a:ext cx="8858250" cy="1754327"/>
          </a:xfrm>
          <a:prstGeom prst="rect">
            <a:avLst/>
          </a:prstGeom>
        </p:spPr>
        <p:txBody>
          <a:bodyPr wrap="square" anchor="ctr">
            <a:spAutoFit/>
          </a:bodyPr>
          <a:lstStyle/>
          <a:p>
            <a:r>
              <a:rPr lang="en-US" dirty="0" smtClean="0">
                <a:latin typeface="Helvetica Neue"/>
                <a:cs typeface="Helvetica Neue"/>
              </a:rPr>
              <a:t>Below is a the </a:t>
            </a:r>
            <a:r>
              <a:rPr lang="en-US" dirty="0" err="1" smtClean="0">
                <a:latin typeface="Helvetica Neue"/>
                <a:cs typeface="Helvetica Neue"/>
              </a:rPr>
              <a:t>Arduino</a:t>
            </a:r>
            <a:r>
              <a:rPr lang="en-US" dirty="0" smtClean="0">
                <a:latin typeface="Helvetica Neue"/>
                <a:cs typeface="Helvetica Neue"/>
              </a:rPr>
              <a:t> board, this is the physical </a:t>
            </a:r>
            <a:r>
              <a:rPr lang="en-US" b="1" dirty="0" smtClean="0">
                <a:latin typeface="Helvetica Neue"/>
                <a:cs typeface="Helvetica Neue"/>
              </a:rPr>
              <a:t>hardware </a:t>
            </a:r>
            <a:r>
              <a:rPr lang="en-US" dirty="0" smtClean="0">
                <a:latin typeface="Helvetica Neue"/>
                <a:cs typeface="Helvetica Neue"/>
              </a:rPr>
              <a:t>of the </a:t>
            </a:r>
            <a:r>
              <a:rPr lang="en-US" dirty="0" err="1" smtClean="0">
                <a:latin typeface="Helvetica Neue"/>
                <a:cs typeface="Helvetica Neue"/>
              </a:rPr>
              <a:t>Arduino</a:t>
            </a:r>
            <a:r>
              <a:rPr lang="en-US" dirty="0" smtClean="0">
                <a:latin typeface="Helvetica Neue"/>
                <a:cs typeface="Helvetica Neue"/>
              </a:rPr>
              <a:t>.</a:t>
            </a:r>
          </a:p>
          <a:p>
            <a:endParaRPr lang="en-US" dirty="0" smtClean="0">
              <a:latin typeface="Helvetica Neue"/>
              <a:cs typeface="Helvetica Neue"/>
            </a:endParaRPr>
          </a:p>
          <a:p>
            <a:r>
              <a:rPr lang="en-US" dirty="0" smtClean="0">
                <a:latin typeface="Helvetica Neue"/>
                <a:cs typeface="Helvetica Neue"/>
              </a:rPr>
              <a:t>You can get a few different types of </a:t>
            </a:r>
            <a:r>
              <a:rPr lang="en-US" dirty="0" err="1" smtClean="0">
                <a:latin typeface="Helvetica Neue"/>
                <a:cs typeface="Helvetica Neue"/>
              </a:rPr>
              <a:t>Arduino</a:t>
            </a:r>
            <a:r>
              <a:rPr lang="en-US" dirty="0" smtClean="0">
                <a:latin typeface="Helvetica Neue"/>
                <a:cs typeface="Helvetica Neue"/>
              </a:rPr>
              <a:t> boards, but today we will be working with the </a:t>
            </a:r>
            <a:r>
              <a:rPr lang="en-US" b="1" i="1" dirty="0" smtClean="0">
                <a:latin typeface="Helvetica Neue"/>
                <a:cs typeface="Helvetica Neue"/>
              </a:rPr>
              <a:t>UNO</a:t>
            </a:r>
            <a:r>
              <a:rPr lang="en-US" dirty="0" smtClean="0">
                <a:latin typeface="Helvetica Neue"/>
                <a:cs typeface="Helvetica Neue"/>
              </a:rPr>
              <a:t>!</a:t>
            </a:r>
          </a:p>
          <a:p>
            <a:endParaRPr lang="en-US" b="1" dirty="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Welcome to </a:t>
            </a:r>
            <a:r>
              <a:rPr lang="en-US" sz="3200" b="1" spc="300" dirty="0" err="1">
                <a:latin typeface="Helvetica Neue Light"/>
                <a:cs typeface="Helvetica Neue Light"/>
              </a:rPr>
              <a:t>Arduino</a:t>
            </a:r>
            <a:endParaRPr lang="en-US" sz="3200" b="1" spc="300" dirty="0">
              <a:latin typeface="Helvetica Neue Light"/>
              <a:cs typeface="Helvetica Neue Light"/>
            </a:endParaRPr>
          </a:p>
        </p:txBody>
      </p:sp>
      <p:grpSp>
        <p:nvGrpSpPr>
          <p:cNvPr id="2" name="Group 1"/>
          <p:cNvGrpSpPr/>
          <p:nvPr/>
        </p:nvGrpSpPr>
        <p:grpSpPr>
          <a:xfrm>
            <a:off x="345755" y="2893156"/>
            <a:ext cx="8083557" cy="2857172"/>
            <a:chOff x="345755" y="2893156"/>
            <a:chExt cx="8083557" cy="2857172"/>
          </a:xfrm>
        </p:grpSpPr>
        <p:pic>
          <p:nvPicPr>
            <p:cNvPr id="6" name="Picture 5"/>
            <p:cNvPicPr>
              <a:picLocks noChangeAspect="1"/>
            </p:cNvPicPr>
            <p:nvPr/>
          </p:nvPicPr>
          <p:blipFill>
            <a:blip r:embed="rId2"/>
            <a:stretch>
              <a:fillRect/>
            </a:stretch>
          </p:blipFill>
          <p:spPr>
            <a:xfrm>
              <a:off x="345755" y="2963719"/>
              <a:ext cx="4032069" cy="2786608"/>
            </a:xfrm>
            <a:prstGeom prst="rect">
              <a:avLst/>
            </a:prstGeom>
          </p:spPr>
        </p:pic>
        <p:pic>
          <p:nvPicPr>
            <p:cNvPr id="8" name="Picture 7"/>
            <p:cNvPicPr>
              <a:picLocks noChangeAspect="1"/>
            </p:cNvPicPr>
            <p:nvPr/>
          </p:nvPicPr>
          <p:blipFill>
            <a:blip r:embed="rId3"/>
            <a:stretch>
              <a:fillRect/>
            </a:stretch>
          </p:blipFill>
          <p:spPr>
            <a:xfrm>
              <a:off x="4377824" y="2893156"/>
              <a:ext cx="4051488" cy="2857172"/>
            </a:xfrm>
            <a:prstGeom prst="rect">
              <a:avLst/>
            </a:prstGeom>
          </p:spPr>
        </p:pic>
      </p:grpSp>
      <p:sp>
        <p:nvSpPr>
          <p:cNvPr id="10" name="TextBox 9"/>
          <p:cNvSpPr txBox="1"/>
          <p:nvPr/>
        </p:nvSpPr>
        <p:spPr>
          <a:xfrm>
            <a:off x="723229" y="5785609"/>
            <a:ext cx="7338132" cy="523220"/>
          </a:xfrm>
          <a:prstGeom prst="rect">
            <a:avLst/>
          </a:prstGeom>
          <a:noFill/>
        </p:spPr>
        <p:txBody>
          <a:bodyPr wrap="square" rtlCol="0">
            <a:spAutoFit/>
          </a:bodyPr>
          <a:lstStyle/>
          <a:p>
            <a:r>
              <a:rPr lang="en-US" i="1" dirty="0" smtClean="0">
                <a:latin typeface="Helvetica Neue"/>
                <a:cs typeface="Helvetica Neue"/>
              </a:rPr>
              <a:t>The </a:t>
            </a:r>
            <a:r>
              <a:rPr lang="en-US" i="1" dirty="0" err="1" smtClean="0">
                <a:latin typeface="Helvetica Neue"/>
                <a:cs typeface="Helvetica Neue"/>
              </a:rPr>
              <a:t>Arduino</a:t>
            </a:r>
            <a:r>
              <a:rPr lang="en-US" i="1" dirty="0" smtClean="0">
                <a:latin typeface="Helvetica Neue"/>
                <a:cs typeface="Helvetica Neue"/>
              </a:rPr>
              <a:t> Uno</a:t>
            </a:r>
            <a:endParaRPr lang="en-US" dirty="0">
              <a:latin typeface="Helvetica Neue"/>
              <a:cs typeface="Helvetica Neue"/>
            </a:endParaRPr>
          </a:p>
          <a:p>
            <a:r>
              <a:rPr lang="en-US" sz="1000" dirty="0">
                <a:latin typeface="Helvetica Neue"/>
                <a:cs typeface="Helvetica Neue"/>
              </a:rPr>
              <a:t>(Source: </a:t>
            </a:r>
            <a:r>
              <a:rPr lang="en-US" sz="1000" dirty="0">
                <a:latin typeface="Helvetica Neue"/>
                <a:cs typeface="Helvetica Neue"/>
                <a:hlinkClick r:id="rId4"/>
              </a:rPr>
              <a:t>http://processing.org/tutorials/gettingstarted/)</a:t>
            </a:r>
          </a:p>
        </p:txBody>
      </p:sp>
    </p:spTree>
    <p:extLst>
      <p:ext uri="{BB962C8B-B14F-4D97-AF65-F5344CB8AC3E}">
        <p14:creationId xmlns:p14="http://schemas.microsoft.com/office/powerpoint/2010/main" val="178470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451056"/>
            <a:ext cx="8858250" cy="2031325"/>
          </a:xfrm>
          <a:prstGeom prst="rect">
            <a:avLst/>
          </a:prstGeom>
        </p:spPr>
        <p:txBody>
          <a:bodyPr wrap="square" anchor="ctr">
            <a:spAutoFit/>
          </a:bodyPr>
          <a:lstStyle/>
          <a:p>
            <a:r>
              <a:rPr lang="en-US" dirty="0" smtClean="0">
                <a:latin typeface="Helvetica Neue"/>
                <a:cs typeface="Helvetica Neue"/>
              </a:rPr>
              <a:t>This is the </a:t>
            </a:r>
            <a:r>
              <a:rPr lang="en-US" dirty="0" err="1" smtClean="0">
                <a:latin typeface="Helvetica Neue"/>
                <a:cs typeface="Helvetica Neue"/>
              </a:rPr>
              <a:t>Arduino</a:t>
            </a:r>
            <a:r>
              <a:rPr lang="en-US" dirty="0" smtClean="0">
                <a:latin typeface="Helvetica Neue"/>
                <a:cs typeface="Helvetica Neue"/>
              </a:rPr>
              <a:t> Integrated Development Environment, or </a:t>
            </a:r>
            <a:r>
              <a:rPr lang="en-US" b="1" i="1" dirty="0" smtClean="0">
                <a:latin typeface="Helvetica Neue"/>
                <a:cs typeface="Helvetica Neue"/>
              </a:rPr>
              <a:t>IDE</a:t>
            </a:r>
            <a:r>
              <a:rPr lang="en-US" dirty="0" smtClean="0">
                <a:latin typeface="Helvetica Neue"/>
                <a:cs typeface="Helvetica Neue"/>
              </a:rPr>
              <a:t> this is the </a:t>
            </a:r>
            <a:r>
              <a:rPr lang="en-US" b="1" dirty="0" smtClean="0">
                <a:latin typeface="Helvetica Neue"/>
                <a:cs typeface="Helvetica Neue"/>
              </a:rPr>
              <a:t>software </a:t>
            </a:r>
            <a:r>
              <a:rPr lang="en-US" dirty="0" smtClean="0">
                <a:latin typeface="Helvetica Neue"/>
                <a:cs typeface="Helvetica Neue"/>
              </a:rPr>
              <a:t>side </a:t>
            </a:r>
            <a:r>
              <a:rPr lang="en-US" dirty="0" err="1" smtClean="0">
                <a:latin typeface="Helvetica Neue"/>
                <a:cs typeface="Helvetica Neue"/>
              </a:rPr>
              <a:t>Arduino</a:t>
            </a:r>
            <a:r>
              <a:rPr lang="en-US" dirty="0" smtClean="0">
                <a:latin typeface="Helvetica Neue"/>
                <a:cs typeface="Helvetica Neue"/>
              </a:rPr>
              <a:t>. You’ll be writing your programs in here, these are known as </a:t>
            </a:r>
            <a:r>
              <a:rPr lang="en-US" b="1" i="1" dirty="0" smtClean="0">
                <a:latin typeface="Helvetica Neue"/>
                <a:cs typeface="Helvetica Neue"/>
              </a:rPr>
              <a:t>sketches.</a:t>
            </a:r>
            <a:endParaRPr lang="en-US" dirty="0" smtClean="0">
              <a:latin typeface="Helvetica Neue"/>
              <a:cs typeface="Helvetica Neue"/>
            </a:endParaRPr>
          </a:p>
          <a:p>
            <a:endParaRPr lang="en-US" dirty="0">
              <a:latin typeface="Helvetica Neue"/>
              <a:cs typeface="Helvetica Neue"/>
            </a:endParaRPr>
          </a:p>
          <a:p>
            <a:endParaRPr lang="en-US" dirty="0" smtClean="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Welcome to </a:t>
            </a:r>
            <a:r>
              <a:rPr lang="en-US" sz="3200" b="1" spc="300" dirty="0" err="1">
                <a:latin typeface="Helvetica Neue Light"/>
                <a:cs typeface="Helvetica Neue Light"/>
              </a:rPr>
              <a:t>Arduino</a:t>
            </a:r>
            <a:endParaRPr lang="en-US" sz="3200" b="1" spc="300" dirty="0">
              <a:latin typeface="Helvetica Neue Light"/>
              <a:cs typeface="Helvetica Neue Light"/>
            </a:endParaRPr>
          </a:p>
        </p:txBody>
      </p:sp>
      <p:sp>
        <p:nvSpPr>
          <p:cNvPr id="10" name="TextBox 9"/>
          <p:cNvSpPr txBox="1"/>
          <p:nvPr/>
        </p:nvSpPr>
        <p:spPr>
          <a:xfrm>
            <a:off x="1493734" y="6053236"/>
            <a:ext cx="7338132" cy="523220"/>
          </a:xfrm>
          <a:prstGeom prst="rect">
            <a:avLst/>
          </a:prstGeom>
          <a:noFill/>
        </p:spPr>
        <p:txBody>
          <a:bodyPr wrap="square" rtlCol="0">
            <a:spAutoFit/>
          </a:bodyPr>
          <a:lstStyle/>
          <a:p>
            <a:pPr algn="r"/>
            <a:r>
              <a:rPr lang="en-US" i="1" dirty="0" smtClean="0">
                <a:latin typeface="Helvetica Neue"/>
                <a:cs typeface="Helvetica Neue"/>
              </a:rPr>
              <a:t>The </a:t>
            </a:r>
            <a:r>
              <a:rPr lang="en-US" i="1" dirty="0" err="1" smtClean="0">
                <a:latin typeface="Helvetica Neue"/>
                <a:cs typeface="Helvetica Neue"/>
              </a:rPr>
              <a:t>Arduino</a:t>
            </a:r>
            <a:r>
              <a:rPr lang="en-US" i="1" dirty="0" smtClean="0">
                <a:latin typeface="Helvetica Neue"/>
                <a:cs typeface="Helvetica Neue"/>
              </a:rPr>
              <a:t> IDE 1.0.5 -&gt; OSX (L) and Windows (R)</a:t>
            </a:r>
            <a:endParaRPr lang="en-US" dirty="0">
              <a:latin typeface="Helvetica Neue"/>
              <a:cs typeface="Helvetica Neue"/>
            </a:endParaRPr>
          </a:p>
          <a:p>
            <a:pPr algn="r"/>
            <a:r>
              <a:rPr lang="en-US" sz="1000" dirty="0">
                <a:latin typeface="Helvetica Neue"/>
                <a:cs typeface="Helvetica Neue"/>
              </a:rPr>
              <a:t>(Source: </a:t>
            </a:r>
            <a:r>
              <a:rPr lang="pl-PL" sz="1000" dirty="0">
                <a:latin typeface="Helvetica Neue"/>
                <a:cs typeface="Helvetica Neue"/>
              </a:rPr>
              <a:t>http://</a:t>
            </a:r>
            <a:r>
              <a:rPr lang="pl-PL" sz="1000" dirty="0" err="1">
                <a:latin typeface="Helvetica Neue"/>
                <a:cs typeface="Helvetica Neue"/>
              </a:rPr>
              <a:t>panasonic.mironto.sk</a:t>
            </a:r>
            <a:r>
              <a:rPr lang="pl-PL" sz="1000" dirty="0">
                <a:latin typeface="Helvetica Neue"/>
                <a:cs typeface="Helvetica Neue"/>
              </a:rPr>
              <a:t>/</a:t>
            </a:r>
            <a:r>
              <a:rPr lang="pl-PL" sz="1000" dirty="0" err="1">
                <a:latin typeface="Helvetica Neue"/>
                <a:cs typeface="Helvetica Neue"/>
              </a:rPr>
              <a:t>wp-content</a:t>
            </a:r>
            <a:r>
              <a:rPr lang="pl-PL" sz="1000" dirty="0">
                <a:latin typeface="Helvetica Neue"/>
                <a:cs typeface="Helvetica Neue"/>
              </a:rPr>
              <a:t>/</a:t>
            </a:r>
            <a:r>
              <a:rPr lang="pl-PL" sz="1000" dirty="0" err="1">
                <a:latin typeface="Helvetica Neue"/>
                <a:cs typeface="Helvetica Neue"/>
              </a:rPr>
              <a:t>uploads</a:t>
            </a:r>
            <a:r>
              <a:rPr lang="pl-PL" sz="1000" dirty="0">
                <a:latin typeface="Helvetica Neue"/>
                <a:cs typeface="Helvetica Neue"/>
              </a:rPr>
              <a:t>/</a:t>
            </a:r>
            <a:r>
              <a:rPr lang="pl-PL" sz="1000" dirty="0" err="1" smtClean="0">
                <a:latin typeface="Helvetica Neue"/>
                <a:cs typeface="Helvetica Neue"/>
              </a:rPr>
              <a:t>arduino_ide.png</a:t>
            </a:r>
            <a:r>
              <a:rPr lang="pl-PL" sz="1000" dirty="0" smtClean="0">
                <a:latin typeface="Helvetica Neue"/>
                <a:cs typeface="Helvetica Neue"/>
              </a:rPr>
              <a:t>)</a:t>
            </a:r>
            <a:endParaRPr lang="en-US" sz="1000" dirty="0">
              <a:latin typeface="Helvetica Neue"/>
              <a:cs typeface="Helvetica Neue"/>
              <a:hlinkClick r:id="rId2"/>
            </a:endParaRPr>
          </a:p>
        </p:txBody>
      </p:sp>
      <p:pic>
        <p:nvPicPr>
          <p:cNvPr id="4" name="Picture 3" descr="Screen Shot 2014-03-16 at 17.53.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15" y="2427899"/>
            <a:ext cx="3251535" cy="3781101"/>
          </a:xfrm>
          <a:prstGeom prst="rect">
            <a:avLst/>
          </a:prstGeom>
        </p:spPr>
      </p:pic>
      <p:pic>
        <p:nvPicPr>
          <p:cNvPr id="9" name="Picture 8"/>
          <p:cNvPicPr>
            <a:picLocks noChangeAspect="1"/>
          </p:cNvPicPr>
          <p:nvPr/>
        </p:nvPicPr>
        <p:blipFill>
          <a:blip r:embed="rId4"/>
          <a:stretch>
            <a:fillRect/>
          </a:stretch>
        </p:blipFill>
        <p:spPr>
          <a:xfrm>
            <a:off x="6050430" y="2749341"/>
            <a:ext cx="2781436" cy="3028675"/>
          </a:xfrm>
          <a:prstGeom prst="rect">
            <a:avLst/>
          </a:prstGeom>
        </p:spPr>
      </p:pic>
      <p:sp>
        <p:nvSpPr>
          <p:cNvPr id="12" name="Rectangle 11"/>
          <p:cNvSpPr/>
          <p:nvPr/>
        </p:nvSpPr>
        <p:spPr>
          <a:xfrm>
            <a:off x="158750" y="2180331"/>
            <a:ext cx="2844465" cy="2862323"/>
          </a:xfrm>
          <a:prstGeom prst="rect">
            <a:avLst/>
          </a:prstGeom>
        </p:spPr>
        <p:txBody>
          <a:bodyPr wrap="square" anchor="ctr">
            <a:spAutoFit/>
          </a:bodyPr>
          <a:lstStyle/>
          <a:p>
            <a:pPr algn="r"/>
            <a:r>
              <a:rPr lang="en-US" dirty="0" smtClean="0">
                <a:latin typeface="Helvetica Neue"/>
                <a:cs typeface="Helvetica Neue"/>
              </a:rPr>
              <a:t>If you’ve already installed the </a:t>
            </a:r>
            <a:r>
              <a:rPr lang="en-US" dirty="0" err="1" smtClean="0">
                <a:latin typeface="Helvetica Neue"/>
                <a:cs typeface="Helvetica Neue"/>
              </a:rPr>
              <a:t>Arduino</a:t>
            </a:r>
            <a:r>
              <a:rPr lang="en-US" dirty="0" smtClean="0">
                <a:latin typeface="Helvetica Neue"/>
                <a:cs typeface="Helvetica Neue"/>
              </a:rPr>
              <a:t> IDE – open it up. </a:t>
            </a:r>
          </a:p>
          <a:p>
            <a:pPr algn="r"/>
            <a:endParaRPr lang="en-US" dirty="0" smtClean="0">
              <a:latin typeface="Helvetica Neue"/>
              <a:cs typeface="Helvetica Neue"/>
            </a:endParaRPr>
          </a:p>
          <a:p>
            <a:pPr algn="r"/>
            <a:r>
              <a:rPr lang="en-US" dirty="0" smtClean="0">
                <a:latin typeface="Helvetica Neue"/>
                <a:cs typeface="Helvetica Neue"/>
              </a:rPr>
              <a:t>If you need a hand installing then give me a shout!</a:t>
            </a:r>
          </a:p>
          <a:p>
            <a:endParaRPr lang="en-US" dirty="0" smtClean="0">
              <a:latin typeface="Helvetica Neue"/>
              <a:cs typeface="Helvetica Neue"/>
            </a:endParaRPr>
          </a:p>
          <a:p>
            <a:endParaRPr lang="en-US" b="1" dirty="0">
              <a:latin typeface="Helvetica Neue"/>
              <a:cs typeface="Helvetica Neue"/>
            </a:endParaRPr>
          </a:p>
          <a:p>
            <a:endParaRPr lang="en-US" b="1" dirty="0">
              <a:latin typeface="Helvetica Neue"/>
              <a:cs typeface="Helvetica Neue"/>
            </a:endParaRPr>
          </a:p>
        </p:txBody>
      </p:sp>
    </p:spTree>
    <p:extLst>
      <p:ext uri="{BB962C8B-B14F-4D97-AF65-F5344CB8AC3E}">
        <p14:creationId xmlns:p14="http://schemas.microsoft.com/office/powerpoint/2010/main" val="1427586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Useful links</a:t>
            </a:r>
            <a:endParaRPr lang="en-US" sz="3200" b="1" spc="300" dirty="0">
              <a:latin typeface="Helvetica Neue Light"/>
              <a:cs typeface="Helvetica Neue Light"/>
            </a:endParaRPr>
          </a:p>
        </p:txBody>
      </p:sp>
      <p:sp>
        <p:nvSpPr>
          <p:cNvPr id="12" name="Rectangle 11"/>
          <p:cNvSpPr/>
          <p:nvPr/>
        </p:nvSpPr>
        <p:spPr>
          <a:xfrm>
            <a:off x="158750" y="3149827"/>
            <a:ext cx="2844465" cy="923330"/>
          </a:xfrm>
          <a:prstGeom prst="rect">
            <a:avLst/>
          </a:prstGeom>
        </p:spPr>
        <p:txBody>
          <a:bodyPr wrap="square" anchor="ctr">
            <a:spAutoFit/>
          </a:bodyPr>
          <a:lstStyle/>
          <a:p>
            <a:endParaRPr lang="en-US" dirty="0" smtClean="0">
              <a:latin typeface="Helvetica Neue"/>
              <a:cs typeface="Helvetica Neue"/>
            </a:endParaRPr>
          </a:p>
          <a:p>
            <a:endParaRPr lang="en-US" b="1" dirty="0">
              <a:latin typeface="Helvetica Neue"/>
              <a:cs typeface="Helvetica Neue"/>
            </a:endParaRPr>
          </a:p>
          <a:p>
            <a:endParaRPr lang="en-US" b="1" dirty="0">
              <a:latin typeface="Helvetica Neue"/>
              <a:cs typeface="Helvetica Neue"/>
            </a:endParaRPr>
          </a:p>
        </p:txBody>
      </p:sp>
      <p:sp>
        <p:nvSpPr>
          <p:cNvPr id="11" name="Rectangle 10"/>
          <p:cNvSpPr/>
          <p:nvPr/>
        </p:nvSpPr>
        <p:spPr>
          <a:xfrm>
            <a:off x="158750" y="2368392"/>
            <a:ext cx="8858250" cy="2031325"/>
          </a:xfrm>
          <a:prstGeom prst="rect">
            <a:avLst/>
          </a:prstGeom>
        </p:spPr>
        <p:txBody>
          <a:bodyPr wrap="square" anchor="ctr">
            <a:spAutoFit/>
          </a:bodyPr>
          <a:lstStyle/>
          <a:p>
            <a:r>
              <a:rPr lang="en-GB" dirty="0" smtClean="0">
                <a:latin typeface="Helvetica Neue"/>
                <a:cs typeface="Helvetica Neue"/>
                <a:hlinkClick r:id="rId2"/>
              </a:rPr>
              <a:t>Arduino Reference</a:t>
            </a:r>
            <a:r>
              <a:rPr lang="en-GB" dirty="0" smtClean="0">
                <a:latin typeface="Helvetica Neue"/>
                <a:cs typeface="Helvetica Neue"/>
              </a:rPr>
              <a:t>: Look up code in the Language Reference guide</a:t>
            </a:r>
          </a:p>
          <a:p>
            <a:endParaRPr lang="en-GB" dirty="0" smtClean="0">
              <a:latin typeface="Helvetica Neue"/>
              <a:cs typeface="Helvetica Neue"/>
            </a:endParaRPr>
          </a:p>
          <a:p>
            <a:r>
              <a:rPr lang="en-GB" dirty="0" smtClean="0">
                <a:latin typeface="Helvetica Neue"/>
                <a:cs typeface="Helvetica Neue"/>
                <a:hlinkClick r:id="rId3"/>
              </a:rPr>
              <a:t>Tutorials</a:t>
            </a:r>
            <a:r>
              <a:rPr lang="en-GB" dirty="0" smtClean="0">
                <a:latin typeface="Helvetica Neue"/>
                <a:cs typeface="Helvetica Neue"/>
              </a:rPr>
              <a:t>: Explore </a:t>
            </a:r>
            <a:r>
              <a:rPr lang="en-GB" dirty="0" err="1" smtClean="0">
                <a:latin typeface="Helvetica Neue"/>
                <a:cs typeface="Helvetica Neue"/>
              </a:rPr>
              <a:t>Arduino</a:t>
            </a:r>
            <a:r>
              <a:rPr lang="en-GB" dirty="0" smtClean="0">
                <a:latin typeface="Helvetica Neue"/>
                <a:cs typeface="Helvetica Neue"/>
              </a:rPr>
              <a:t> more using their Learning page.</a:t>
            </a:r>
          </a:p>
          <a:p>
            <a:endParaRPr lang="en-GB" dirty="0">
              <a:latin typeface="Helvetica Neue"/>
              <a:cs typeface="Helvetica Neue"/>
            </a:endParaRPr>
          </a:p>
          <a:p>
            <a:r>
              <a:rPr lang="en-GB" dirty="0" smtClean="0">
                <a:latin typeface="Helvetica Neue"/>
                <a:cs typeface="Helvetica Neue"/>
                <a:hlinkClick r:id="rId4"/>
              </a:rPr>
              <a:t>Forum</a:t>
            </a:r>
            <a:r>
              <a:rPr lang="en-GB" dirty="0" smtClean="0">
                <a:latin typeface="Helvetica Neue"/>
                <a:cs typeface="Helvetica Neue"/>
              </a:rPr>
              <a:t>: Ask for a hand in </a:t>
            </a:r>
            <a:r>
              <a:rPr lang="en-GB" dirty="0" err="1" smtClean="0">
                <a:latin typeface="Helvetica Neue"/>
                <a:cs typeface="Helvetica Neue"/>
              </a:rPr>
              <a:t>Arduino’s</a:t>
            </a:r>
            <a:r>
              <a:rPr lang="en-GB" dirty="0" smtClean="0">
                <a:latin typeface="Helvetica Neue"/>
                <a:cs typeface="Helvetica Neue"/>
              </a:rPr>
              <a:t> help forum</a:t>
            </a:r>
            <a:endParaRPr lang="en-US" dirty="0" smtClean="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Tree>
    <p:extLst>
      <p:ext uri="{BB962C8B-B14F-4D97-AF65-F5344CB8AC3E}">
        <p14:creationId xmlns:p14="http://schemas.microsoft.com/office/powerpoint/2010/main" val="19148326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2003183"/>
            <a:ext cx="8858250" cy="2585323"/>
          </a:xfrm>
          <a:prstGeom prst="rect">
            <a:avLst/>
          </a:prstGeom>
        </p:spPr>
        <p:txBody>
          <a:bodyPr wrap="square" anchor="ctr">
            <a:spAutoFit/>
          </a:bodyPr>
          <a:lstStyle/>
          <a:p>
            <a:r>
              <a:rPr lang="en-GB" dirty="0" smtClean="0">
                <a:latin typeface="Helvetica Neue"/>
                <a:cs typeface="Helvetica Neue"/>
              </a:rPr>
              <a:t>During this session we will be connecting the </a:t>
            </a:r>
            <a:r>
              <a:rPr lang="en-GB" dirty="0" err="1" smtClean="0">
                <a:latin typeface="Helvetica Neue"/>
                <a:cs typeface="Helvetica Neue"/>
              </a:rPr>
              <a:t>Arduino</a:t>
            </a:r>
            <a:r>
              <a:rPr lang="en-GB" dirty="0" smtClean="0">
                <a:latin typeface="Helvetica Neue"/>
                <a:cs typeface="Helvetica Neue"/>
              </a:rPr>
              <a:t> to an Ultrasonic Sensor, used to measure distance (think radar), and a speaker!</a:t>
            </a:r>
          </a:p>
          <a:p>
            <a:endParaRPr lang="en-GB" dirty="0">
              <a:latin typeface="Helvetica Neue"/>
              <a:cs typeface="Helvetica Neue"/>
            </a:endParaRPr>
          </a:p>
          <a:p>
            <a:r>
              <a:rPr lang="en-GB" dirty="0" smtClean="0">
                <a:latin typeface="Helvetica Neue"/>
                <a:cs typeface="Helvetica Neue"/>
              </a:rPr>
              <a:t>The idea is to build a simple </a:t>
            </a:r>
            <a:r>
              <a:rPr lang="en-GB" dirty="0">
                <a:latin typeface="Helvetica Neue"/>
                <a:cs typeface="Helvetica Neue"/>
              </a:rPr>
              <a:t>Theremin </a:t>
            </a:r>
            <a:r>
              <a:rPr lang="en-GB" dirty="0" smtClean="0">
                <a:latin typeface="Helvetica Neue"/>
                <a:cs typeface="Helvetica Neue"/>
              </a:rPr>
              <a:t>inspired A</a:t>
            </a:r>
            <a:r>
              <a:rPr lang="en-US" dirty="0" smtClean="0">
                <a:latin typeface="Helvetica Neue"/>
                <a:cs typeface="Helvetica Neue"/>
              </a:rPr>
              <a:t>r</a:t>
            </a:r>
            <a:r>
              <a:rPr lang="en-GB" dirty="0" err="1" smtClean="0">
                <a:latin typeface="Helvetica Neue"/>
                <a:cs typeface="Helvetica Neue"/>
              </a:rPr>
              <a:t>duino</a:t>
            </a:r>
            <a:r>
              <a:rPr lang="en-GB" dirty="0" smtClean="0">
                <a:latin typeface="Helvetica Neue"/>
                <a:cs typeface="Helvetica Neue"/>
              </a:rPr>
              <a:t> based noise maker (see </a:t>
            </a:r>
            <a:r>
              <a:rPr lang="en-GB" dirty="0" smtClean="0">
                <a:latin typeface="Helvetica Neue"/>
                <a:cs typeface="Helvetica Neue"/>
                <a:hlinkClick r:id="rId2"/>
              </a:rPr>
              <a:t>here</a:t>
            </a:r>
            <a:r>
              <a:rPr lang="en-GB" dirty="0" smtClean="0">
                <a:latin typeface="Helvetica Neue"/>
                <a:cs typeface="Helvetica Neue"/>
              </a:rPr>
              <a:t> for a </a:t>
            </a:r>
            <a:r>
              <a:rPr lang="en-GB" dirty="0">
                <a:latin typeface="Helvetica Neue"/>
                <a:cs typeface="Helvetica Neue"/>
              </a:rPr>
              <a:t>T</a:t>
            </a:r>
            <a:r>
              <a:rPr lang="en-GB" dirty="0" smtClean="0">
                <a:latin typeface="Helvetica Neue"/>
                <a:cs typeface="Helvetica Neue"/>
              </a:rPr>
              <a:t>heremin example)</a:t>
            </a:r>
            <a:endParaRPr lang="en-GB" dirty="0">
              <a:latin typeface="Helvetica Neue"/>
              <a:cs typeface="Helvetica Neue"/>
            </a:endParaRPr>
          </a:p>
          <a:p>
            <a:endParaRPr lang="en-US" dirty="0">
              <a:latin typeface="Helvetica Neue"/>
              <a:cs typeface="Helvetica Neue"/>
            </a:endParaRPr>
          </a:p>
          <a:p>
            <a:endParaRPr lang="en-US" dirty="0" smtClean="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7518674" cy="584776"/>
          </a:xfrm>
          <a:prstGeom prst="rect">
            <a:avLst/>
          </a:prstGeom>
          <a:noFill/>
        </p:spPr>
        <p:txBody>
          <a:bodyPr wrap="square" rtlCol="0">
            <a:spAutoFit/>
          </a:bodyPr>
          <a:lstStyle/>
          <a:p>
            <a:r>
              <a:rPr lang="en-US" sz="3200" b="1" spc="300" dirty="0" smtClean="0">
                <a:latin typeface="Helvetica Neue Light"/>
                <a:cs typeface="Helvetica Neue Light"/>
              </a:rPr>
              <a:t>What we will be doing today!</a:t>
            </a:r>
            <a:endParaRPr lang="en-US" sz="3200" b="1" spc="300" dirty="0">
              <a:latin typeface="Helvetica Neue Light"/>
              <a:cs typeface="Helvetica Neue Light"/>
            </a:endParaRPr>
          </a:p>
        </p:txBody>
      </p:sp>
      <p:pic>
        <p:nvPicPr>
          <p:cNvPr id="4" name="Picture 3"/>
          <p:cNvPicPr>
            <a:picLocks noChangeAspect="1"/>
          </p:cNvPicPr>
          <p:nvPr/>
        </p:nvPicPr>
        <p:blipFill>
          <a:blip r:embed="rId3"/>
          <a:stretch>
            <a:fillRect/>
          </a:stretch>
        </p:blipFill>
        <p:spPr>
          <a:xfrm>
            <a:off x="4835321" y="3476041"/>
            <a:ext cx="3239797" cy="2477164"/>
          </a:xfrm>
          <a:prstGeom prst="rect">
            <a:avLst/>
          </a:prstGeom>
        </p:spPr>
      </p:pic>
      <p:sp>
        <p:nvSpPr>
          <p:cNvPr id="8" name="TextBox 7"/>
          <p:cNvSpPr txBox="1"/>
          <p:nvPr/>
        </p:nvSpPr>
        <p:spPr>
          <a:xfrm>
            <a:off x="723229" y="5785609"/>
            <a:ext cx="7338132" cy="523220"/>
          </a:xfrm>
          <a:prstGeom prst="rect">
            <a:avLst/>
          </a:prstGeom>
          <a:noFill/>
        </p:spPr>
        <p:txBody>
          <a:bodyPr wrap="square" rtlCol="0">
            <a:spAutoFit/>
          </a:bodyPr>
          <a:lstStyle/>
          <a:p>
            <a:pPr algn="r"/>
            <a:r>
              <a:rPr lang="en-US" i="1" dirty="0" smtClean="0">
                <a:latin typeface="Helvetica Neue"/>
                <a:cs typeface="Helvetica Neue"/>
              </a:rPr>
              <a:t>Ultrasonic Sensor</a:t>
            </a:r>
            <a:endParaRPr lang="en-US" dirty="0">
              <a:latin typeface="Helvetica Neue"/>
              <a:cs typeface="Helvetica Neue"/>
            </a:endParaRPr>
          </a:p>
          <a:p>
            <a:pPr algn="r"/>
            <a:r>
              <a:rPr lang="en-US" sz="1000" dirty="0">
                <a:latin typeface="Helvetica Neue"/>
                <a:cs typeface="Helvetica Neue"/>
              </a:rPr>
              <a:t>(Source</a:t>
            </a:r>
            <a:r>
              <a:rPr lang="en-US" sz="1000" dirty="0" smtClean="0">
                <a:latin typeface="Helvetica Neue"/>
                <a:cs typeface="Helvetica Neue"/>
              </a:rPr>
              <a:t>: </a:t>
            </a:r>
            <a:r>
              <a:rPr lang="pl-PL" sz="1000" dirty="0">
                <a:latin typeface="Helvetica Neue"/>
                <a:cs typeface="Helvetica Neue"/>
              </a:rPr>
              <a:t>http://</a:t>
            </a:r>
            <a:r>
              <a:rPr lang="pl-PL" sz="1000" dirty="0" err="1">
                <a:latin typeface="Helvetica Neue"/>
                <a:cs typeface="Helvetica Neue"/>
              </a:rPr>
              <a:t>www.robosoftsystems.co.in</a:t>
            </a:r>
            <a:r>
              <a:rPr lang="pl-PL" sz="1000" dirty="0">
                <a:latin typeface="Helvetica Neue"/>
                <a:cs typeface="Helvetica Neue"/>
              </a:rPr>
              <a:t>/</a:t>
            </a:r>
            <a:r>
              <a:rPr lang="pl-PL" sz="1000" dirty="0" err="1">
                <a:latin typeface="Helvetica Neue"/>
                <a:cs typeface="Helvetica Neue"/>
              </a:rPr>
              <a:t>wikidocs</a:t>
            </a:r>
            <a:r>
              <a:rPr lang="pl-PL" sz="1000" dirty="0">
                <a:latin typeface="Helvetica Neue"/>
                <a:cs typeface="Helvetica Neue"/>
              </a:rPr>
              <a:t>/</a:t>
            </a:r>
            <a:r>
              <a:rPr lang="pl-PL" sz="1000" dirty="0" err="1">
                <a:latin typeface="Helvetica Neue"/>
                <a:cs typeface="Helvetica Neue"/>
              </a:rPr>
              <a:t>images</a:t>
            </a:r>
            <a:r>
              <a:rPr lang="pl-PL" sz="1000" dirty="0">
                <a:latin typeface="Helvetica Neue"/>
                <a:cs typeface="Helvetica Neue"/>
              </a:rPr>
              <a:t>/</a:t>
            </a:r>
            <a:r>
              <a:rPr lang="pl-PL" sz="1000" dirty="0" err="1">
                <a:latin typeface="Helvetica Neue"/>
                <a:cs typeface="Helvetica Neue"/>
              </a:rPr>
              <a:t>archive</a:t>
            </a:r>
            <a:r>
              <a:rPr lang="pl-PL" sz="1000" dirty="0">
                <a:latin typeface="Helvetica Neue"/>
                <a:cs typeface="Helvetica Neue"/>
              </a:rPr>
              <a:t>/8/84/20130108065629!HC-SR04.jpg</a:t>
            </a:r>
            <a:r>
              <a:rPr lang="en-US" sz="1000" dirty="0" smtClean="0">
                <a:latin typeface="Helvetica Neue"/>
                <a:cs typeface="Helvetica Neue"/>
                <a:hlinkClick r:id="rId4"/>
              </a:rPr>
              <a:t>)</a:t>
            </a:r>
            <a:endParaRPr lang="en-US" sz="1000" dirty="0">
              <a:latin typeface="Helvetica Neue"/>
              <a:cs typeface="Helvetica Neue"/>
              <a:hlinkClick r:id="rId4"/>
            </a:endParaRPr>
          </a:p>
        </p:txBody>
      </p:sp>
    </p:spTree>
    <p:extLst>
      <p:ext uri="{BB962C8B-B14F-4D97-AF65-F5344CB8AC3E}">
        <p14:creationId xmlns:p14="http://schemas.microsoft.com/office/powerpoint/2010/main" val="1495299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398894"/>
            <a:ext cx="8858250" cy="3970318"/>
          </a:xfrm>
          <a:prstGeom prst="rect">
            <a:avLst/>
          </a:prstGeom>
        </p:spPr>
        <p:txBody>
          <a:bodyPr wrap="square" anchor="ctr">
            <a:spAutoFit/>
          </a:bodyPr>
          <a:lstStyle/>
          <a:p>
            <a:r>
              <a:rPr lang="en-GB" dirty="0" smtClean="0">
                <a:latin typeface="Helvetica Neue"/>
                <a:cs typeface="Helvetica Neue"/>
              </a:rPr>
              <a:t>In front of you, you should find:</a:t>
            </a:r>
          </a:p>
          <a:p>
            <a:endParaRPr lang="en-GB" dirty="0">
              <a:latin typeface="Helvetica Neue"/>
              <a:cs typeface="Helvetica Neue"/>
            </a:endParaRPr>
          </a:p>
          <a:p>
            <a:pPr marL="285750" indent="-285750">
              <a:buFont typeface="Arial"/>
              <a:buChar char="•"/>
            </a:pPr>
            <a:r>
              <a:rPr lang="en-GB" dirty="0" smtClean="0">
                <a:latin typeface="Helvetica Neue"/>
                <a:cs typeface="Helvetica Neue"/>
              </a:rPr>
              <a:t>1 x </a:t>
            </a:r>
            <a:r>
              <a:rPr lang="en-GB" dirty="0" err="1" smtClean="0">
                <a:latin typeface="Helvetica Neue"/>
                <a:cs typeface="Helvetica Neue"/>
              </a:rPr>
              <a:t>Arduino</a:t>
            </a:r>
            <a:r>
              <a:rPr lang="en-GB" dirty="0" smtClean="0">
                <a:latin typeface="Helvetica Neue"/>
                <a:cs typeface="Helvetica Neue"/>
              </a:rPr>
              <a:t> UNO</a:t>
            </a:r>
          </a:p>
          <a:p>
            <a:pPr marL="285750" indent="-285750">
              <a:buFont typeface="Arial"/>
              <a:buChar char="•"/>
            </a:pPr>
            <a:r>
              <a:rPr lang="en-GB" dirty="0" smtClean="0">
                <a:latin typeface="Helvetica Neue"/>
                <a:cs typeface="Helvetica Neue"/>
              </a:rPr>
              <a:t>1 x USB Cable</a:t>
            </a:r>
          </a:p>
          <a:p>
            <a:pPr marL="285750" indent="-285750">
              <a:buFont typeface="Arial"/>
              <a:buChar char="•"/>
            </a:pPr>
            <a:r>
              <a:rPr lang="en-GB" dirty="0" smtClean="0">
                <a:latin typeface="Helvetica Neue"/>
                <a:cs typeface="Helvetica Neue"/>
              </a:rPr>
              <a:t>1 x Breadboard</a:t>
            </a:r>
          </a:p>
          <a:p>
            <a:pPr marL="285750" indent="-285750">
              <a:buFont typeface="Arial"/>
              <a:buChar char="•"/>
            </a:pPr>
            <a:r>
              <a:rPr lang="en-GB" dirty="0" smtClean="0">
                <a:latin typeface="Helvetica Neue"/>
                <a:cs typeface="Helvetica Neue"/>
              </a:rPr>
              <a:t>1 x Speaker</a:t>
            </a:r>
          </a:p>
          <a:p>
            <a:pPr marL="285750" indent="-285750">
              <a:buFont typeface="Arial"/>
              <a:buChar char="•"/>
            </a:pPr>
            <a:r>
              <a:rPr lang="en-GB" dirty="0" smtClean="0">
                <a:latin typeface="Helvetica Neue"/>
                <a:cs typeface="Helvetica Neue"/>
              </a:rPr>
              <a:t>1 x Ultrasonic Sensor</a:t>
            </a:r>
          </a:p>
          <a:p>
            <a:pPr marL="285750" indent="-285750">
              <a:buFont typeface="Arial"/>
              <a:buChar char="•"/>
            </a:pPr>
            <a:r>
              <a:rPr lang="en-GB" dirty="0" smtClean="0">
                <a:latin typeface="Helvetica Neue"/>
                <a:cs typeface="Helvetica Neue"/>
              </a:rPr>
              <a:t>1 x Resistor</a:t>
            </a:r>
          </a:p>
          <a:p>
            <a:pPr marL="285750" indent="-285750">
              <a:buFont typeface="Arial"/>
              <a:buChar char="•"/>
            </a:pPr>
            <a:r>
              <a:rPr lang="en-GB" dirty="0">
                <a:latin typeface="Helvetica Neue"/>
                <a:cs typeface="Helvetica Neue"/>
              </a:rPr>
              <a:t>8</a:t>
            </a:r>
            <a:r>
              <a:rPr lang="en-GB" dirty="0" smtClean="0">
                <a:latin typeface="Helvetica Neue"/>
                <a:cs typeface="Helvetica Neue"/>
              </a:rPr>
              <a:t> x Wires</a:t>
            </a:r>
            <a:endParaRPr lang="en-GB" dirty="0">
              <a:latin typeface="Helvetica Neue"/>
              <a:cs typeface="Helvetica Neue"/>
            </a:endParaRPr>
          </a:p>
          <a:p>
            <a:endParaRPr lang="en-US" dirty="0">
              <a:latin typeface="Helvetica Neue"/>
              <a:cs typeface="Helvetica Neue"/>
            </a:endParaRPr>
          </a:p>
          <a:p>
            <a:r>
              <a:rPr lang="en-US" dirty="0" smtClean="0">
                <a:latin typeface="Helvetica Neue"/>
                <a:cs typeface="Helvetica Neue"/>
              </a:rPr>
              <a:t>Today we are going to be working on breadboard – a quick way of prototyping ideas without getting gunged up with messy soldering and wire cutters.</a:t>
            </a:r>
          </a:p>
          <a:p>
            <a:endParaRPr lang="en-US" dirty="0" smtClean="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Workshop Tools</a:t>
            </a:r>
          </a:p>
        </p:txBody>
      </p:sp>
    </p:spTree>
    <p:extLst>
      <p:ext uri="{BB962C8B-B14F-4D97-AF65-F5344CB8AC3E}">
        <p14:creationId xmlns:p14="http://schemas.microsoft.com/office/powerpoint/2010/main" val="37130166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434180"/>
            <a:ext cx="8858250" cy="3970318"/>
          </a:xfrm>
          <a:prstGeom prst="rect">
            <a:avLst/>
          </a:prstGeom>
        </p:spPr>
        <p:txBody>
          <a:bodyPr wrap="square" anchor="ctr">
            <a:spAutoFit/>
          </a:bodyPr>
          <a:lstStyle/>
          <a:p>
            <a:r>
              <a:rPr lang="en-US" dirty="0" smtClean="0">
                <a:latin typeface="Helvetica Neue"/>
                <a:cs typeface="Helvetica Neue"/>
              </a:rPr>
              <a:t>Plug the </a:t>
            </a:r>
            <a:r>
              <a:rPr lang="en-US" dirty="0" err="1" smtClean="0">
                <a:latin typeface="Helvetica Neue"/>
                <a:cs typeface="Helvetica Neue"/>
              </a:rPr>
              <a:t>Arduino</a:t>
            </a:r>
            <a:r>
              <a:rPr lang="en-US" dirty="0" smtClean="0">
                <a:latin typeface="Helvetica Neue"/>
                <a:cs typeface="Helvetica Neue"/>
              </a:rPr>
              <a:t> into your laptop using the USB Cable.</a:t>
            </a:r>
          </a:p>
          <a:p>
            <a:endParaRPr lang="en-US" dirty="0">
              <a:latin typeface="Helvetica Neue"/>
              <a:cs typeface="Helvetica Neue"/>
            </a:endParaRPr>
          </a:p>
          <a:p>
            <a:r>
              <a:rPr lang="en-US" dirty="0" smtClean="0">
                <a:latin typeface="Helvetica Neue"/>
                <a:cs typeface="Helvetica Neue"/>
              </a:rPr>
              <a:t>This allows your laptop to communicate with your </a:t>
            </a:r>
            <a:r>
              <a:rPr lang="en-US" dirty="0" err="1" smtClean="0">
                <a:latin typeface="Helvetica Neue"/>
                <a:cs typeface="Helvetica Neue"/>
              </a:rPr>
              <a:t>Arduino</a:t>
            </a:r>
            <a:r>
              <a:rPr lang="en-US" dirty="0" smtClean="0">
                <a:latin typeface="Helvetica Neue"/>
                <a:cs typeface="Helvetica Neue"/>
              </a:rPr>
              <a:t> using </a:t>
            </a:r>
            <a:r>
              <a:rPr lang="en-US" b="1" i="1" dirty="0" smtClean="0">
                <a:latin typeface="Helvetica Neue"/>
                <a:cs typeface="Helvetica Neue"/>
              </a:rPr>
              <a:t>serial data </a:t>
            </a:r>
            <a:r>
              <a:rPr lang="en-US" dirty="0" smtClean="0">
                <a:latin typeface="Helvetica Neue"/>
                <a:cs typeface="Helvetica Neue"/>
              </a:rPr>
              <a:t>and vice versa. Make sure it’s plugged in when you’re uploading code to it.</a:t>
            </a:r>
          </a:p>
          <a:p>
            <a:endParaRPr lang="en-US" dirty="0">
              <a:latin typeface="Helvetica Neue"/>
              <a:cs typeface="Helvetica Neue"/>
            </a:endParaRPr>
          </a:p>
          <a:p>
            <a:r>
              <a:rPr lang="en-US" dirty="0" smtClean="0">
                <a:latin typeface="Helvetica Neue"/>
                <a:cs typeface="Helvetica Neue"/>
              </a:rPr>
              <a:t>Now go into the </a:t>
            </a:r>
            <a:r>
              <a:rPr lang="en-US" dirty="0" err="1" smtClean="0">
                <a:latin typeface="Helvetica Neue"/>
                <a:cs typeface="Helvetica Neue"/>
              </a:rPr>
              <a:t>Arduino</a:t>
            </a:r>
            <a:r>
              <a:rPr lang="en-US" dirty="0" smtClean="0">
                <a:latin typeface="Helvetica Neue"/>
                <a:cs typeface="Helvetica Neue"/>
              </a:rPr>
              <a:t> IDE on you laptop to select the right board by going:</a:t>
            </a:r>
          </a:p>
          <a:p>
            <a:endParaRPr lang="en-US" dirty="0">
              <a:latin typeface="Helvetica Neue"/>
              <a:cs typeface="Helvetica Neue"/>
            </a:endParaRPr>
          </a:p>
          <a:p>
            <a:r>
              <a:rPr lang="en-US" i="1" dirty="0" smtClean="0">
                <a:latin typeface="Helvetica Neue"/>
                <a:cs typeface="Helvetica Neue"/>
              </a:rPr>
              <a:t>Tools &gt; Board &gt; </a:t>
            </a:r>
            <a:r>
              <a:rPr lang="en-US" i="1" dirty="0" err="1" smtClean="0">
                <a:latin typeface="Helvetica Neue"/>
                <a:cs typeface="Helvetica Neue"/>
              </a:rPr>
              <a:t>Arduino</a:t>
            </a:r>
            <a:r>
              <a:rPr lang="en-US" i="1" dirty="0" smtClean="0">
                <a:latin typeface="Helvetica Neue"/>
                <a:cs typeface="Helvetica Neue"/>
              </a:rPr>
              <a:t> Uno</a:t>
            </a:r>
          </a:p>
          <a:p>
            <a:endParaRPr lang="en-US" i="1" dirty="0">
              <a:latin typeface="Helvetica Neue"/>
              <a:cs typeface="Helvetica Neue"/>
            </a:endParaRPr>
          </a:p>
          <a:p>
            <a:r>
              <a:rPr lang="en-US" dirty="0" smtClean="0">
                <a:latin typeface="Helvetica Neue"/>
                <a:cs typeface="Helvetica Neue"/>
              </a:rPr>
              <a:t>You then need to select the port</a:t>
            </a:r>
          </a:p>
          <a:p>
            <a:endParaRPr lang="en-US" b="1" i="1" dirty="0">
              <a:latin typeface="Helvetica Neue"/>
              <a:cs typeface="Helvetica Neue"/>
            </a:endParaRPr>
          </a:p>
          <a:p>
            <a:r>
              <a:rPr lang="en-US" i="1" dirty="0" smtClean="0">
                <a:latin typeface="Helvetica Neue"/>
                <a:cs typeface="Helvetica Neue"/>
              </a:rPr>
              <a:t>Tools &gt; Port </a:t>
            </a:r>
            <a:endParaRPr lang="en-US" dirty="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Connecting the </a:t>
            </a:r>
            <a:r>
              <a:rPr lang="en-US" sz="3200" b="1" spc="300" dirty="0" err="1">
                <a:latin typeface="Helvetica Neue Light"/>
                <a:cs typeface="Helvetica Neue Light"/>
              </a:rPr>
              <a:t>Arduino</a:t>
            </a:r>
            <a:endParaRPr lang="en-US" sz="3200" b="1" spc="300" dirty="0">
              <a:latin typeface="Helvetica Neue Light"/>
              <a:cs typeface="Helvetica Neue Light"/>
            </a:endParaRPr>
          </a:p>
        </p:txBody>
      </p:sp>
      <p:pic>
        <p:nvPicPr>
          <p:cNvPr id="2" name="Picture 1"/>
          <p:cNvPicPr>
            <a:picLocks noChangeAspect="1"/>
          </p:cNvPicPr>
          <p:nvPr/>
        </p:nvPicPr>
        <p:blipFill>
          <a:blip r:embed="rId3"/>
          <a:stretch>
            <a:fillRect/>
          </a:stretch>
        </p:blipFill>
        <p:spPr>
          <a:xfrm>
            <a:off x="5785805" y="3591546"/>
            <a:ext cx="3231195" cy="2423396"/>
          </a:xfrm>
          <a:prstGeom prst="rect">
            <a:avLst/>
          </a:prstGeom>
        </p:spPr>
      </p:pic>
      <p:sp>
        <p:nvSpPr>
          <p:cNvPr id="6" name="TextBox 5"/>
          <p:cNvSpPr txBox="1"/>
          <p:nvPr/>
        </p:nvSpPr>
        <p:spPr>
          <a:xfrm>
            <a:off x="1678868" y="6014942"/>
            <a:ext cx="7338132" cy="523220"/>
          </a:xfrm>
          <a:prstGeom prst="rect">
            <a:avLst/>
          </a:prstGeom>
          <a:noFill/>
        </p:spPr>
        <p:txBody>
          <a:bodyPr wrap="square" rtlCol="0">
            <a:spAutoFit/>
          </a:bodyPr>
          <a:lstStyle/>
          <a:p>
            <a:pPr algn="r"/>
            <a:r>
              <a:rPr lang="en-US" i="1" dirty="0" smtClean="0">
                <a:latin typeface="Helvetica Neue"/>
                <a:cs typeface="Helvetica Neue"/>
              </a:rPr>
              <a:t>Connecting the </a:t>
            </a:r>
            <a:r>
              <a:rPr lang="en-US" i="1" dirty="0" err="1" smtClean="0">
                <a:latin typeface="Helvetica Neue"/>
                <a:cs typeface="Helvetica Neue"/>
              </a:rPr>
              <a:t>Arduino</a:t>
            </a:r>
            <a:r>
              <a:rPr lang="en-US" i="1" dirty="0" smtClean="0">
                <a:latin typeface="Helvetica Neue"/>
                <a:cs typeface="Helvetica Neue"/>
              </a:rPr>
              <a:t> to your Laptop</a:t>
            </a:r>
            <a:endParaRPr lang="en-US" dirty="0">
              <a:latin typeface="Helvetica Neue"/>
              <a:cs typeface="Helvetica Neue"/>
            </a:endParaRPr>
          </a:p>
          <a:p>
            <a:pPr algn="r"/>
            <a:r>
              <a:rPr lang="en-US" sz="1000" dirty="0">
                <a:latin typeface="Helvetica Neue"/>
                <a:cs typeface="Helvetica Neue"/>
              </a:rPr>
              <a:t>(</a:t>
            </a:r>
            <a:r>
              <a:rPr lang="en-US" sz="1000" dirty="0" smtClean="0">
                <a:latin typeface="Helvetica Neue"/>
                <a:cs typeface="Helvetica Neue"/>
              </a:rPr>
              <a:t>Source:</a:t>
            </a:r>
            <a:r>
              <a:rPr lang="fr-FR" sz="1000" dirty="0">
                <a:latin typeface="Helvetica Neue"/>
                <a:cs typeface="Helvetica Neue"/>
              </a:rPr>
              <a:t>http://duino4projects.com/introduction-to-</a:t>
            </a:r>
            <a:r>
              <a:rPr lang="fr-FR" sz="1000" dirty="0" err="1">
                <a:latin typeface="Helvetica Neue"/>
                <a:cs typeface="Helvetica Neue"/>
              </a:rPr>
              <a:t>arduino</a:t>
            </a:r>
            <a:r>
              <a:rPr lang="fr-FR" sz="1000" dirty="0" smtClean="0">
                <a:latin typeface="Helvetica Neue"/>
                <a:cs typeface="Helvetica Neue"/>
              </a:rPr>
              <a:t>/</a:t>
            </a:r>
            <a:r>
              <a:rPr lang="en-US" sz="1000" dirty="0" smtClean="0">
                <a:latin typeface="Helvetica Neue"/>
                <a:cs typeface="Helvetica Neue"/>
                <a:hlinkClick r:id="rId4"/>
              </a:rPr>
              <a:t>)</a:t>
            </a:r>
            <a:endParaRPr lang="en-US" sz="1000" dirty="0">
              <a:latin typeface="Helvetica Neue"/>
              <a:cs typeface="Helvetica Neue"/>
              <a:hlinkClick r:id="rId4"/>
            </a:endParaRPr>
          </a:p>
        </p:txBody>
      </p:sp>
    </p:spTree>
    <p:extLst>
      <p:ext uri="{BB962C8B-B14F-4D97-AF65-F5344CB8AC3E}">
        <p14:creationId xmlns:p14="http://schemas.microsoft.com/office/powerpoint/2010/main" val="22596435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4462</TotalTime>
  <Words>2738</Words>
  <Application>Microsoft Macintosh PowerPoint</Application>
  <PresentationFormat>On-screen Show (4:3)</PresentationFormat>
  <Paragraphs>483</Paragraphs>
  <Slides>39</Slides>
  <Notes>26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Helvetica</vt:lpstr>
      <vt:lpstr>Helvetica Neue</vt:lpstr>
      <vt:lpstr>Helvetica Neue Light</vt:lpstr>
      <vt:lpstr>Helvetica Neue UltraLight</vt:lpstr>
      <vt:lpstr>Monaco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Joanne Armitage</dc:creator>
  <cp:lastModifiedBy>Joanne Armitage</cp:lastModifiedBy>
  <cp:revision>65</cp:revision>
  <cp:lastPrinted>2014-03-21T08:47:02Z</cp:lastPrinted>
  <dcterms:created xsi:type="dcterms:W3CDTF">2014-02-02T20:15:10Z</dcterms:created>
  <dcterms:modified xsi:type="dcterms:W3CDTF">2017-09-02T11:57:50Z</dcterms:modified>
</cp:coreProperties>
</file>